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6" r:id="rId1"/>
  </p:sldMasterIdLst>
  <p:notesMasterIdLst>
    <p:notesMasterId r:id="rId90"/>
  </p:notesMasterIdLst>
  <p:sldIdLst>
    <p:sldId id="1764" r:id="rId2"/>
    <p:sldId id="1784" r:id="rId3"/>
    <p:sldId id="1791" r:id="rId4"/>
    <p:sldId id="2032" r:id="rId5"/>
    <p:sldId id="1951" r:id="rId6"/>
    <p:sldId id="1950" r:id="rId7"/>
    <p:sldId id="1953" r:id="rId8"/>
    <p:sldId id="1956" r:id="rId9"/>
    <p:sldId id="1952" r:id="rId10"/>
    <p:sldId id="2049" r:id="rId11"/>
    <p:sldId id="1969" r:id="rId12"/>
    <p:sldId id="1895" r:id="rId13"/>
    <p:sldId id="1973" r:id="rId14"/>
    <p:sldId id="2017" r:id="rId15"/>
    <p:sldId id="1939" r:id="rId16"/>
    <p:sldId id="1928" r:id="rId17"/>
    <p:sldId id="1932" r:id="rId18"/>
    <p:sldId id="2022" r:id="rId19"/>
    <p:sldId id="1980" r:id="rId20"/>
    <p:sldId id="437" r:id="rId21"/>
    <p:sldId id="447" r:id="rId22"/>
    <p:sldId id="1024" r:id="rId23"/>
    <p:sldId id="1828" r:id="rId24"/>
    <p:sldId id="290" r:id="rId25"/>
    <p:sldId id="1695" r:id="rId26"/>
    <p:sldId id="1007" r:id="rId27"/>
    <p:sldId id="2047" r:id="rId28"/>
    <p:sldId id="1854" r:id="rId29"/>
    <p:sldId id="1859" r:id="rId30"/>
    <p:sldId id="1778" r:id="rId31"/>
    <p:sldId id="1897" r:id="rId32"/>
    <p:sldId id="256" r:id="rId33"/>
    <p:sldId id="1914" r:id="rId34"/>
    <p:sldId id="1978" r:id="rId35"/>
    <p:sldId id="2033" r:id="rId36"/>
    <p:sldId id="1960" r:id="rId37"/>
    <p:sldId id="1961" r:id="rId38"/>
    <p:sldId id="1962" r:id="rId39"/>
    <p:sldId id="1963" r:id="rId40"/>
    <p:sldId id="2018" r:id="rId41"/>
    <p:sldId id="2020" r:id="rId42"/>
    <p:sldId id="2035" r:id="rId43"/>
    <p:sldId id="1905" r:id="rId44"/>
    <p:sldId id="1912" r:id="rId45"/>
    <p:sldId id="1911" r:id="rId46"/>
    <p:sldId id="1906" r:id="rId47"/>
    <p:sldId id="1909" r:id="rId48"/>
    <p:sldId id="1907" r:id="rId49"/>
    <p:sldId id="1970" r:id="rId50"/>
    <p:sldId id="1711" r:id="rId51"/>
    <p:sldId id="1756" r:id="rId52"/>
    <p:sldId id="1979" r:id="rId53"/>
    <p:sldId id="1981" r:id="rId54"/>
    <p:sldId id="1975" r:id="rId55"/>
    <p:sldId id="1984" r:id="rId56"/>
    <p:sldId id="1738" r:id="rId57"/>
    <p:sldId id="1813" r:id="rId58"/>
    <p:sldId id="2038" r:id="rId59"/>
    <p:sldId id="1968" r:id="rId60"/>
    <p:sldId id="1955" r:id="rId61"/>
    <p:sldId id="2034" r:id="rId62"/>
    <p:sldId id="2039" r:id="rId63"/>
    <p:sldId id="2043" r:id="rId64"/>
    <p:sldId id="2044" r:id="rId65"/>
    <p:sldId id="2040" r:id="rId66"/>
    <p:sldId id="2041" r:id="rId67"/>
    <p:sldId id="1993" r:id="rId68"/>
    <p:sldId id="1803" r:id="rId69"/>
    <p:sldId id="2013" r:id="rId70"/>
    <p:sldId id="1992" r:id="rId71"/>
    <p:sldId id="1994" r:id="rId72"/>
    <p:sldId id="1995" r:id="rId73"/>
    <p:sldId id="2014" r:id="rId74"/>
    <p:sldId id="2015" r:id="rId75"/>
    <p:sldId id="2045" r:id="rId76"/>
    <p:sldId id="2046" r:id="rId77"/>
    <p:sldId id="2042" r:id="rId78"/>
    <p:sldId id="2001" r:id="rId79"/>
    <p:sldId id="2004" r:id="rId80"/>
    <p:sldId id="2002" r:id="rId81"/>
    <p:sldId id="2003" r:id="rId82"/>
    <p:sldId id="1998" r:id="rId83"/>
    <p:sldId id="2005" r:id="rId84"/>
    <p:sldId id="2007" r:id="rId85"/>
    <p:sldId id="2008" r:id="rId86"/>
    <p:sldId id="1903" r:id="rId87"/>
    <p:sldId id="2010" r:id="rId88"/>
    <p:sldId id="2023" r:id="rId89"/>
  </p:sldIdLst>
  <p:sldSz cx="9144000" cy="6858000" type="screen4x3"/>
  <p:notesSz cx="6858000" cy="9144000"/>
  <p:embeddedFontLst>
    <p:embeddedFont>
      <p:font typeface="Arial Rounded MT Bold" panose="020F0704030504030204" pitchFamily="34" charset="0"/>
      <p:regular r:id="rId91"/>
    </p:embeddedFont>
    <p:embeddedFont>
      <p:font typeface="Bell MT" panose="02020503060305020303" pitchFamily="18" charset="0"/>
      <p:regular r:id="rId92"/>
      <p:bold r:id="rId93"/>
      <p:italic r:id="rId94"/>
    </p:embeddedFont>
    <p:embeddedFont>
      <p:font typeface="Calibri" panose="020F0502020204030204" pitchFamily="34" charset="0"/>
      <p:regular r:id="rId95"/>
      <p:bold r:id="rId96"/>
      <p:italic r:id="rId97"/>
      <p:boldItalic r:id="rId98"/>
    </p:embeddedFont>
    <p:embeddedFont>
      <p:font typeface="Cambria" panose="02040503050406030204" pitchFamily="18" charset="0"/>
      <p:regular r:id="rId99"/>
      <p:bold r:id="rId100"/>
      <p:italic r:id="rId101"/>
      <p:boldItalic r:id="rId102"/>
    </p:embeddedFont>
    <p:embeddedFont>
      <p:font typeface="noto sans" panose="020B0502040504020204" pitchFamily="34" charset="0"/>
      <p:regular r:id="rId103"/>
      <p:bold r:id="rId104"/>
      <p:italic r:id="rId105"/>
      <p:boldItalic r:id="rId1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16F09"/>
    <a:srgbClr val="951B80"/>
    <a:srgbClr val="FFCC00"/>
    <a:srgbClr val="FF9933"/>
    <a:srgbClr val="DB6B36"/>
    <a:srgbClr val="2A619F"/>
    <a:srgbClr val="145654"/>
    <a:srgbClr val="0167B1"/>
    <a:srgbClr val="C495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4356" autoAdjust="0"/>
  </p:normalViewPr>
  <p:slideViewPr>
    <p:cSldViewPr>
      <p:cViewPr varScale="1">
        <p:scale>
          <a:sx n="94" d="100"/>
          <a:sy n="94" d="100"/>
        </p:scale>
        <p:origin x="870" y="90"/>
      </p:cViewPr>
      <p:guideLst>
        <p:guide orient="horz" pos="2160"/>
        <p:guide pos="2880"/>
      </p:guideLst>
    </p:cSldViewPr>
  </p:slideViewPr>
  <p:notesTextViewPr>
    <p:cViewPr>
      <p:scale>
        <a:sx n="3" d="2"/>
        <a:sy n="3" d="2"/>
      </p:scale>
      <p:origin x="0" y="0"/>
    </p:cViewPr>
  </p:notesTextViewPr>
  <p:sorterViewPr>
    <p:cViewPr>
      <p:scale>
        <a:sx n="110" d="100"/>
        <a:sy n="110" d="100"/>
      </p:scale>
      <p:origin x="0" y="-162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2.fntdata"/><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3.fntdata"/><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13B4A-724B-4C50-89E5-EAA46FE2B565}" type="datetimeFigureOut">
              <a:rPr lang="en-AU" smtClean="0"/>
              <a:pPr/>
              <a:t>23/02/2023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D69E6-F7E1-434F-AB02-B829E32190C6}"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climatefeedback.org/article-tag/misleading/" TargetMode="External"/><Relationship Id="rId3" Type="http://schemas.openxmlformats.org/officeDocument/2006/relationships/hyperlink" Target="https://climatefeedback.org/outlet/the-australian/" TargetMode="External"/><Relationship Id="rId7" Type="http://schemas.openxmlformats.org/officeDocument/2006/relationships/hyperlink" Target="https://climatefeedback.org/article-tag/inaccurate/"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climatefeedback.org/article-tag/flawed-reasoning/" TargetMode="External"/><Relationship Id="rId5" Type="http://schemas.openxmlformats.org/officeDocument/2006/relationships/hyperlink" Target="https://climatefeedback.org/article-tag/biased/" TargetMode="External"/><Relationship Id="rId4" Type="http://schemas.openxmlformats.org/officeDocument/2006/relationships/hyperlink" Target="https://climatefeedback.org/authors/ian-plimer/"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051590A-D993-49CF-80B6-91ECE1955950}" type="slidenum">
              <a:rPr lang="en-AU" smtClean="0">
                <a:solidFill>
                  <a:prstClr val="black"/>
                </a:solidFill>
              </a:rPr>
              <a:pPr/>
              <a:t>1</a:t>
            </a:fld>
            <a:endParaRPr lang="en-AU" dirty="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dirty="0">
                <a:latin typeface="Arial" panose="020B0604020202020204" pitchFamily="34" charset="0"/>
                <a:cs typeface="Arial" panose="020B0604020202020204" pitchFamily="34" charset="0"/>
              </a:rPr>
              <a:t>This is a presentation given by Keith Burrows at STAV and </a:t>
            </a:r>
            <a:r>
              <a:rPr lang="en-AU" sz="1200" dirty="0" err="1">
                <a:latin typeface="Arial" panose="020B0604020202020204" pitchFamily="34" charset="0"/>
                <a:cs typeface="Arial" panose="020B0604020202020204" pitchFamily="34" charset="0"/>
              </a:rPr>
              <a:t>VicPhysics</a:t>
            </a:r>
            <a:r>
              <a:rPr lang="en-AU" sz="1200" dirty="0">
                <a:latin typeface="Arial" panose="020B0604020202020204" pitchFamily="34" charset="0"/>
                <a:cs typeface="Arial" panose="020B0604020202020204" pitchFamily="34" charset="0"/>
              </a:rPr>
              <a:t> conferences Feb 2023. Feel free to use it, or parts of it, in your classroom. This is also the basis of the online presentation given for </a:t>
            </a:r>
            <a:r>
              <a:rPr lang="en-AU" sz="1200" dirty="0" err="1">
                <a:latin typeface="Arial" panose="020B0604020202020204" pitchFamily="34" charset="0"/>
                <a:cs typeface="Arial" panose="020B0604020202020204" pitchFamily="34" charset="0"/>
              </a:rPr>
              <a:t>VicPhysics</a:t>
            </a:r>
            <a:r>
              <a:rPr lang="en-AU" sz="1200" dirty="0">
                <a:latin typeface="Arial" panose="020B0604020202020204" pitchFamily="34" charset="0"/>
                <a:cs typeface="Arial" panose="020B0604020202020204" pitchFamily="34" charset="0"/>
              </a:rPr>
              <a:t> Feb 24. </a:t>
            </a:r>
            <a:r>
              <a:rPr lang="en-AU" sz="1200" b="0" i="0" u="none" strike="noStrike" baseline="0" dirty="0">
                <a:latin typeface="Arial" panose="020B0604020202020204" pitchFamily="34" charset="0"/>
                <a:cs typeface="Arial" panose="020B0604020202020204" pitchFamily="34" charset="0"/>
              </a:rPr>
              <a:t>© Keith Burrows</a:t>
            </a:r>
            <a:r>
              <a:rPr lang="en-AU" sz="1200" dirty="0">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dirty="0">
                <a:latin typeface="Arial" panose="020B0604020202020204" pitchFamily="34" charset="0"/>
                <a:cs typeface="Arial" panose="020B0604020202020204" pitchFamily="34" charset="0"/>
              </a:rPr>
              <a:t>Note that there are a number of images you won’t see by looking through this presentation in edit mode, so go through in presentation mode to see them all – or use “Selection” to hide the top ones.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dirty="0">
                <a:latin typeface="Arial" panose="020B0604020202020204" pitchFamily="34" charset="0"/>
                <a:cs typeface="Arial" panose="020B0604020202020204" pitchFamily="34" charset="0"/>
              </a:rPr>
              <a:t>Feel free to contact me at keithbphysics@gmail.com  with suggestions or questions.</a:t>
            </a:r>
          </a:p>
        </p:txBody>
      </p:sp>
    </p:spTree>
    <p:extLst>
      <p:ext uri="{BB962C8B-B14F-4D97-AF65-F5344CB8AC3E}">
        <p14:creationId xmlns:p14="http://schemas.microsoft.com/office/powerpoint/2010/main" val="243943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has been an increasing number of articles in science journals pointing out the problem of not just misinformation, but disinformation. Just a few from Sci Am, more later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a:t>
            </a:fld>
            <a:endParaRPr lang="en-AU"/>
          </a:p>
        </p:txBody>
      </p:sp>
    </p:spTree>
    <p:extLst>
      <p:ext uri="{BB962C8B-B14F-4D97-AF65-F5344CB8AC3E}">
        <p14:creationId xmlns:p14="http://schemas.microsoft.com/office/powerpoint/2010/main" val="329819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am talking about senior students – </a:t>
            </a:r>
            <a:r>
              <a:rPr lang="en-AU" dirty="0" err="1"/>
              <a:t>yrs</a:t>
            </a:r>
            <a:r>
              <a:rPr lang="en-AU" dirty="0"/>
              <a:t> 10(?), 11 and 12</a:t>
            </a:r>
          </a:p>
          <a:p>
            <a:r>
              <a:rPr lang="en-AU" dirty="0"/>
              <a:t>The science is complex, and while there ARE a lot of uncertainties the basics are well known and the science is firm.</a:t>
            </a:r>
          </a:p>
          <a:p>
            <a:r>
              <a:rPr lang="en-AU" dirty="0"/>
              <a:t>The “simple” picture is easy to shoot down – “oh a bit of greenhouse warming makes things grow better” etc or on the other side “we are all doomed”</a:t>
            </a:r>
          </a:p>
          <a:p>
            <a:r>
              <a:rPr lang="en-AU" dirty="0"/>
              <a:t>But the models suggest that without serious action the consequences for humanity could be somewhere from disastrous to catastrophic -- so yes, it is scary.</a:t>
            </a:r>
          </a:p>
        </p:txBody>
      </p:sp>
      <p:sp>
        <p:nvSpPr>
          <p:cNvPr id="4" name="Slide Number Placeholder 3"/>
          <p:cNvSpPr>
            <a:spLocks noGrp="1"/>
          </p:cNvSpPr>
          <p:nvPr>
            <p:ph type="sldNum" sz="quarter" idx="5"/>
          </p:nvPr>
        </p:nvSpPr>
        <p:spPr/>
        <p:txBody>
          <a:bodyPr/>
          <a:lstStyle/>
          <a:p>
            <a:fld id="{312D69E6-F7E1-434F-AB02-B829E32190C6}" type="slidenum">
              <a:rPr lang="en-AU" smtClean="0"/>
              <a:pPr/>
              <a:t>11</a:t>
            </a:fld>
            <a:endParaRPr lang="en-AU"/>
          </a:p>
        </p:txBody>
      </p:sp>
    </p:spTree>
    <p:extLst>
      <p:ext uri="{BB962C8B-B14F-4D97-AF65-F5344CB8AC3E}">
        <p14:creationId xmlns:p14="http://schemas.microsoft.com/office/powerpoint/2010/main" val="2321074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Scientific American and New Scientist ARE good sources of information – but how many kids read them? </a:t>
            </a:r>
          </a:p>
          <a:p>
            <a:r>
              <a:rPr lang="en-AU" dirty="0"/>
              <a:t>Does your school have them in the library?</a:t>
            </a:r>
          </a:p>
        </p:txBody>
      </p:sp>
      <p:sp>
        <p:nvSpPr>
          <p:cNvPr id="4" name="Slide Number Placeholder 3"/>
          <p:cNvSpPr>
            <a:spLocks noGrp="1"/>
          </p:cNvSpPr>
          <p:nvPr>
            <p:ph type="sldNum" sz="quarter" idx="5"/>
          </p:nvPr>
        </p:nvSpPr>
        <p:spPr/>
        <p:txBody>
          <a:bodyPr/>
          <a:lstStyle/>
          <a:p>
            <a:fld id="{312D69E6-F7E1-434F-AB02-B829E32190C6}" type="slidenum">
              <a:rPr lang="en-AU" smtClean="0"/>
              <a:pPr/>
              <a:t>12</a:t>
            </a:fld>
            <a:endParaRPr lang="en-AU"/>
          </a:p>
        </p:txBody>
      </p:sp>
    </p:spTree>
    <p:extLst>
      <p:ext uri="{BB962C8B-B14F-4D97-AF65-F5344CB8AC3E}">
        <p14:creationId xmlns:p14="http://schemas.microsoft.com/office/powerpoint/2010/main" val="1934315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most students we are their ONLY source of reliable information on CC</a:t>
            </a:r>
          </a:p>
          <a:p>
            <a:r>
              <a:rPr lang="en-AU" b="1" dirty="0"/>
              <a:t>But we are up against this sort of thing! ….</a:t>
            </a:r>
          </a:p>
        </p:txBody>
      </p:sp>
      <p:sp>
        <p:nvSpPr>
          <p:cNvPr id="4" name="Slide Number Placeholder 3"/>
          <p:cNvSpPr>
            <a:spLocks noGrp="1"/>
          </p:cNvSpPr>
          <p:nvPr>
            <p:ph type="sldNum" sz="quarter" idx="5"/>
          </p:nvPr>
        </p:nvSpPr>
        <p:spPr/>
        <p:txBody>
          <a:bodyPr/>
          <a:lstStyle/>
          <a:p>
            <a:fld id="{312D69E6-F7E1-434F-AB02-B829E32190C6}" type="slidenum">
              <a:rPr lang="en-AU" smtClean="0"/>
              <a:pPr/>
              <a:t>13</a:t>
            </a:fld>
            <a:endParaRPr lang="en-AU"/>
          </a:p>
        </p:txBody>
      </p:sp>
    </p:spTree>
    <p:extLst>
      <p:ext uri="{BB962C8B-B14F-4D97-AF65-F5344CB8AC3E}">
        <p14:creationId xmlns:p14="http://schemas.microsoft.com/office/powerpoint/2010/main" val="4258285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But we are up against this sort of thing! </a:t>
            </a:r>
            <a:r>
              <a:rPr lang="en-AU" dirty="0"/>
              <a:t>They of course pick out primary kids and don’t mention senior students!  Bolt: Greta ‘obsessed with doom’ In reality Greta is far more informed than Bolt, so he has to resort to mud slinging.</a:t>
            </a:r>
          </a:p>
        </p:txBody>
      </p:sp>
      <p:sp>
        <p:nvSpPr>
          <p:cNvPr id="4" name="Slide Number Placeholder 3"/>
          <p:cNvSpPr>
            <a:spLocks noGrp="1"/>
          </p:cNvSpPr>
          <p:nvPr>
            <p:ph type="sldNum" sz="quarter" idx="5"/>
          </p:nvPr>
        </p:nvSpPr>
        <p:spPr/>
        <p:txBody>
          <a:bodyPr/>
          <a:lstStyle/>
          <a:p>
            <a:fld id="{312D69E6-F7E1-434F-AB02-B829E32190C6}" type="slidenum">
              <a:rPr lang="en-AU" smtClean="0"/>
              <a:pPr/>
              <a:t>14</a:t>
            </a:fld>
            <a:endParaRPr lang="en-AU"/>
          </a:p>
        </p:txBody>
      </p:sp>
    </p:spTree>
    <p:extLst>
      <p:ext uri="{BB962C8B-B14F-4D97-AF65-F5344CB8AC3E}">
        <p14:creationId xmlns:p14="http://schemas.microsoft.com/office/powerpoint/2010/main" val="3686251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Well that’s true of Bolt, but he’s talking of Greta! His clip features only small segment from Greta which – of course – sounds emotional. He ignores her many appeals to “listen to the scientists”, and her frequent quoting of basic scientific facts about climate science.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502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21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Sky did not include this bit!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605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Australian is even more dangerous because it pretends to be a “serious” newspaper.</a:t>
            </a:r>
          </a:p>
          <a:p>
            <a:r>
              <a:rPr lang="en-AU" dirty="0"/>
              <a:t>I don’t want to dwell on the Murdoch media too much, but despite their slow decline, I think they are the </a:t>
            </a:r>
            <a:r>
              <a:rPr lang="en-AU" b="1" dirty="0"/>
              <a:t>biggest block to climate action</a:t>
            </a:r>
            <a:r>
              <a:rPr lang="en-AU" dirty="0"/>
              <a:t> in Aust and in the USA.</a:t>
            </a:r>
          </a:p>
        </p:txBody>
      </p:sp>
      <p:sp>
        <p:nvSpPr>
          <p:cNvPr id="4" name="Slide Number Placeholder 3"/>
          <p:cNvSpPr>
            <a:spLocks noGrp="1"/>
          </p:cNvSpPr>
          <p:nvPr>
            <p:ph type="sldNum" sz="quarter" idx="5"/>
          </p:nvPr>
        </p:nvSpPr>
        <p:spPr/>
        <p:txBody>
          <a:bodyPr/>
          <a:lstStyle/>
          <a:p>
            <a:fld id="{312D69E6-F7E1-434F-AB02-B829E32190C6}" type="slidenum">
              <a:rPr lang="en-AU" smtClean="0"/>
              <a:pPr/>
              <a:t>18</a:t>
            </a:fld>
            <a:endParaRPr lang="en-AU"/>
          </a:p>
        </p:txBody>
      </p:sp>
    </p:spTree>
    <p:extLst>
      <p:ext uri="{BB962C8B-B14F-4D97-AF65-F5344CB8AC3E}">
        <p14:creationId xmlns:p14="http://schemas.microsoft.com/office/powerpoint/2010/main" val="4273438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‘Atmosphere of despair’ – all to easy when looking simply at “the facts”. </a:t>
            </a:r>
          </a:p>
          <a:p>
            <a:r>
              <a:rPr lang="en-AU" dirty="0"/>
              <a:t>WE can help our kids see that we CAN deal with this crisis!</a:t>
            </a:r>
          </a:p>
          <a:p>
            <a:r>
              <a:rPr lang="en-AU" dirty="0"/>
              <a:t>The problem is that the good news is being ignored by many politicians and businesses. </a:t>
            </a:r>
          </a:p>
          <a:p>
            <a:r>
              <a:rPr lang="en-AU" b="1" dirty="0"/>
              <a:t>No wonder (some) kids are getting cross.</a:t>
            </a:r>
          </a:p>
          <a:p>
            <a:r>
              <a:rPr lang="en-AU" dirty="0"/>
              <a:t>But first let’s look at a bit of the science… </a:t>
            </a:r>
          </a:p>
          <a:p>
            <a:r>
              <a:rPr lang="en-AU" dirty="0"/>
              <a:t>What follows is a very brief summary of the science that I have outlined in more detail in other ppts which you can download from cs4s.net</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19</a:t>
            </a:fld>
            <a:endParaRPr lang="en-AU"/>
          </a:p>
        </p:txBody>
      </p:sp>
    </p:spTree>
    <p:extLst>
      <p:ext uri="{BB962C8B-B14F-4D97-AF65-F5344CB8AC3E}">
        <p14:creationId xmlns:p14="http://schemas.microsoft.com/office/powerpoint/2010/main" val="203535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Download this presentation from </a:t>
            </a:r>
            <a:r>
              <a:rPr lang="en-AU"/>
              <a:t>my website.</a:t>
            </a:r>
          </a:p>
          <a:p>
            <a:r>
              <a:rPr lang="en-AU" b="1" dirty="0"/>
              <a:t>There is a lot more than we have time for in this session!</a:t>
            </a:r>
          </a:p>
          <a:p>
            <a:r>
              <a:rPr lang="en-AU" b="1" dirty="0"/>
              <a:t>Links to all the articles and websites mentioned in this presentation are in the notes pages of the pptx</a:t>
            </a:r>
          </a:p>
          <a:p>
            <a:r>
              <a:rPr lang="en-AU" dirty="0"/>
              <a:t>There is a “Climate Change Science 2023” ppt It’s a collection of slides from various presentations on climate science which you may find useful, but it is not a presentation as such.</a:t>
            </a:r>
          </a:p>
          <a:p>
            <a:r>
              <a:rPr lang="en-AU" sz="1200" dirty="0">
                <a:latin typeface="Arial" panose="020B0604020202020204" pitchFamily="34" charset="0"/>
                <a:cs typeface="Arial" panose="020B0604020202020204" pitchFamily="34" charset="0"/>
              </a:rPr>
              <a:t>Feel free to contact me at keithbphysics@gmail.com</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2</a:t>
            </a:fld>
            <a:endParaRPr lang="en-AU"/>
          </a:p>
        </p:txBody>
      </p:sp>
    </p:spTree>
    <p:extLst>
      <p:ext uri="{BB962C8B-B14F-4D97-AF65-F5344CB8AC3E}">
        <p14:creationId xmlns:p14="http://schemas.microsoft.com/office/powerpoint/2010/main" val="2437998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6DEC443-DF2D-4236-8900-C013FBD6841C}" type="slidenum">
              <a:rPr lang="en-AU" smtClean="0">
                <a:solidFill>
                  <a:srgbClr val="000000"/>
                </a:solidFill>
              </a:rPr>
              <a:pPr/>
              <a:t>20</a:t>
            </a:fld>
            <a:endParaRPr lang="en-AU">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follows is a very brief summary of the science that I have outlined in more detail in other ppts which you can download from cs4s.net</a:t>
            </a:r>
          </a:p>
          <a:p>
            <a:r>
              <a:rPr lang="en-AU" dirty="0"/>
              <a:t>Carbon dioxide absorbs IR radiation from the Earth and thus traps heat in the atmosphere. There is much more to all this than we can deal with in 45 min, so I am going to skim over parts of it so we can focus on the ‘Superpower’ idea - because that is the most positive aspect of the whole story – and something to give our kids hope. But some very quick Science. </a:t>
            </a:r>
            <a:r>
              <a:rPr lang="en-AU" dirty="0">
                <a:latin typeface="Arial" charset="0"/>
              </a:rPr>
              <a:t>We now call this the </a:t>
            </a:r>
            <a:r>
              <a:rPr lang="en-AU" u="sng" dirty="0">
                <a:latin typeface="Arial" charset="0"/>
              </a:rPr>
              <a:t>greenhouse effect</a:t>
            </a:r>
            <a:r>
              <a:rPr lang="en-AU" dirty="0">
                <a:latin typeface="Arial" charset="0"/>
              </a:rPr>
              <a:t>, it has made the Earth a comfortable +15</a:t>
            </a:r>
            <a:r>
              <a:rPr lang="en-AU" dirty="0">
                <a:latin typeface="Arial" panose="020B0604020202020204" pitchFamily="34" charset="0"/>
                <a:cs typeface="Arial" panose="020B0604020202020204" pitchFamily="34" charset="0"/>
              </a:rPr>
              <a:t>ºC</a:t>
            </a:r>
            <a:r>
              <a:rPr lang="en-AU" dirty="0">
                <a:latin typeface="Arial" charset="0"/>
              </a:rPr>
              <a:t> instead of a frozen -18</a:t>
            </a:r>
            <a:r>
              <a:rPr lang="en-AU" dirty="0">
                <a:latin typeface="Arial" panose="020B0604020202020204" pitchFamily="34" charset="0"/>
                <a:cs typeface="Arial" panose="020B0604020202020204" pitchFamily="34" charset="0"/>
              </a:rPr>
              <a:t>ºC There is a lot more on this on my website and in other power points you can download there.</a:t>
            </a:r>
            <a:endParaRPr lang="en-AU" dirty="0">
              <a:latin typeface="Arial" charset="0"/>
            </a:endParaRPr>
          </a:p>
        </p:txBody>
      </p:sp>
    </p:spTree>
    <p:extLst>
      <p:ext uri="{BB962C8B-B14F-4D97-AF65-F5344CB8AC3E}">
        <p14:creationId xmlns:p14="http://schemas.microsoft.com/office/powerpoint/2010/main" val="2361457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dirty="0">
                <a:effectLst/>
              </a:rPr>
              <a:t>Average temp of Moon is about -18</a:t>
            </a:r>
            <a:r>
              <a:rPr lang="en-AU" sz="1400" b="0" dirty="0">
                <a:effectLst/>
                <a:latin typeface="Arial" panose="020B0604020202020204" pitchFamily="34" charset="0"/>
                <a:cs typeface="Arial" panose="020B0604020202020204" pitchFamily="34" charset="0"/>
              </a:rPr>
              <a:t>º</a:t>
            </a:r>
            <a:r>
              <a:rPr lang="en-US" sz="1400" b="0" dirty="0">
                <a:effectLst/>
              </a:rPr>
              <a:t>C. The present greenhouse effect is responsible for a +33</a:t>
            </a:r>
            <a:r>
              <a:rPr lang="en-AU" sz="1400" b="0" dirty="0">
                <a:effectLst/>
                <a:latin typeface="Arial" panose="020B0604020202020204" pitchFamily="34" charset="0"/>
                <a:cs typeface="Arial" panose="020B0604020202020204" pitchFamily="34" charset="0"/>
              </a:rPr>
              <a:t>ºC </a:t>
            </a:r>
            <a:r>
              <a:rPr lang="en-US" sz="1400" b="0" dirty="0">
                <a:effectLst/>
              </a:rPr>
              <a:t>temperature increase. That’s way more than the hothouse/icehouse changes we were talking about. If we increase the CO2 this MUST increase this 33</a:t>
            </a:r>
            <a:r>
              <a:rPr lang="en-AU" sz="1400" b="0" dirty="0">
                <a:effectLst/>
                <a:latin typeface="Arial" panose="020B0604020202020204" pitchFamily="34" charset="0"/>
                <a:cs typeface="Arial" panose="020B0604020202020204" pitchFamily="34" charset="0"/>
              </a:rPr>
              <a:t>ºC</a:t>
            </a:r>
            <a:r>
              <a:rPr lang="en-US" sz="1400" b="0" dirty="0">
                <a:effectLst/>
              </a:rPr>
              <a:t> – the big question is by how much?</a:t>
            </a:r>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21</a:t>
            </a:fld>
            <a:endParaRPr lang="en-AU">
              <a:solidFill>
                <a:prstClr val="black"/>
              </a:solidFill>
            </a:endParaRPr>
          </a:p>
        </p:txBody>
      </p:sp>
    </p:spTree>
    <p:extLst>
      <p:ext uri="{BB962C8B-B14F-4D97-AF65-F5344CB8AC3E}">
        <p14:creationId xmlns:p14="http://schemas.microsoft.com/office/powerpoint/2010/main" val="3820360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Pre-industrial CO2 was about 280 ppm. There is no reasonable doubt that the reason for this rise is emissions from burning fossil fuels. Problem is that even if we can keep our emissions from rising there is a large part</a:t>
            </a:r>
            <a:r>
              <a:rPr lang="en-AU" baseline="0" dirty="0"/>
              <a:t> of the world which is trying to catch up to us and their emissions are rising using the curve to bend upwards. Furthermore, even if we stopped adding CO2 now it would stay high at this level for quite a few decades.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019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It’s important to realise that a lot of CO</a:t>
            </a:r>
            <a:r>
              <a:rPr lang="en-AU" baseline="-25000" dirty="0"/>
              <a:t>2</a:t>
            </a:r>
            <a:r>
              <a:rPr lang="en-AU" dirty="0"/>
              <a:t> goes in and out of the atmosphere, but have ADDED to the total. Now there is over 3 TRILLION tonnes. We have added over a </a:t>
            </a:r>
            <a:r>
              <a:rPr lang="en-AU" u="sng" dirty="0"/>
              <a:t>TRILLION tonnes of CO2</a:t>
            </a:r>
            <a:r>
              <a:rPr lang="en-AU" u="none" dirty="0"/>
              <a:t> to the atmosphere! Half as much again.   </a:t>
            </a:r>
            <a:r>
              <a:rPr lang="en-AU" baseline="0" dirty="0"/>
              <a:t>Note that every year around 770 </a:t>
            </a:r>
            <a:r>
              <a:rPr lang="en-AU" baseline="0" dirty="0" err="1"/>
              <a:t>gtn</a:t>
            </a:r>
            <a:r>
              <a:rPr lang="en-AU" baseline="0" dirty="0"/>
              <a:t> CO2 go in and out of the biosphere, our 20 </a:t>
            </a:r>
            <a:r>
              <a:rPr lang="en-AU" baseline="0" dirty="0" err="1"/>
              <a:t>gtn</a:t>
            </a:r>
            <a:r>
              <a:rPr lang="en-AU" baseline="0" dirty="0"/>
              <a:t> is “only” about 3% of that – BUT… it ADDS up every year!</a:t>
            </a:r>
            <a:endParaRPr lang="en-AU" dirty="0"/>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        CO2 level now almost </a:t>
            </a:r>
            <a:r>
              <a:rPr lang="en-AU" b="1" baseline="0" dirty="0"/>
              <a:t>420ppm</a:t>
            </a:r>
          </a:p>
          <a:p>
            <a:r>
              <a:rPr lang="en-AU" baseline="0" dirty="0"/>
              <a:t>(Ocean is warming but concentration of CO2 in the atmosphere is increasing at a faster rate.)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23</a:t>
            </a:fld>
            <a:endParaRPr lang="en-AU"/>
          </a:p>
        </p:txBody>
      </p:sp>
    </p:spTree>
    <p:extLst>
      <p:ext uri="{BB962C8B-B14F-4D97-AF65-F5344CB8AC3E}">
        <p14:creationId xmlns:p14="http://schemas.microsoft.com/office/powerpoint/2010/main" val="1307935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976BD-1202-4841-A399-AC6F658F56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b="1" dirty="0"/>
              <a:t>The greenhouse effect is not just some “computer theory”, we can see it in action in “recent” geological history.</a:t>
            </a:r>
          </a:p>
          <a:p>
            <a:pPr defTabSz="844083" eaLnBrk="1" hangingPunct="1">
              <a:defRPr/>
            </a:pPr>
            <a:r>
              <a:rPr lang="en-US" b="0" dirty="0"/>
              <a:t>The fact is that the Earth’s temperature has varied a lot in geological history – but not in ours so we don’t have a feel for what can happen!</a:t>
            </a:r>
          </a:p>
          <a:p>
            <a:pPr defTabSz="844083" eaLnBrk="1" hangingPunct="1">
              <a:defRPr/>
            </a:pPr>
            <a:r>
              <a:rPr lang="en-US" b="0" dirty="0"/>
              <a:t>This is probably the most complicated graph in the (science) presentation, but perhaps also the most important! We find it hard to imagine a different climate because we have never experienced one – in all human history!</a:t>
            </a:r>
          </a:p>
          <a:p>
            <a:pPr defTabSz="844083" eaLnBrk="1" hangingPunct="1">
              <a:defRPr/>
            </a:pPr>
            <a:r>
              <a:rPr lang="en-US" b="0" dirty="0"/>
              <a:t>Human civilization has developed in the last 10,000 years because the climate was stable! Two periods of interest… </a:t>
            </a:r>
          </a:p>
          <a:p>
            <a:pPr defTabSz="844083" eaLnBrk="1" hangingPunct="1">
              <a:defRPr/>
            </a:pPr>
            <a:r>
              <a:rPr lang="en-US" dirty="0"/>
              <a:t>LIG Last</a:t>
            </a:r>
            <a:r>
              <a:rPr lang="en-US" baseline="0" dirty="0"/>
              <a:t> </a:t>
            </a:r>
            <a:r>
              <a:rPr lang="en-US" baseline="0" dirty="0" err="1"/>
              <a:t>InterGlacial</a:t>
            </a:r>
            <a:r>
              <a:rPr lang="en-US" dirty="0"/>
              <a:t> 150,000 – 100,000 yr ago.</a:t>
            </a:r>
            <a:r>
              <a:rPr lang="en-US" baseline="0" dirty="0"/>
              <a:t> CO2 similar to pre-industrial (280 </a:t>
            </a:r>
            <a:r>
              <a:rPr lang="en-US" baseline="0" dirty="0" err="1"/>
              <a:t>ppm</a:t>
            </a:r>
            <a:r>
              <a:rPr lang="en-US" baseline="0" dirty="0"/>
              <a:t>) temperatures only about 1 deg higher (</a:t>
            </a:r>
            <a:r>
              <a:rPr lang="en-US" baseline="0" dirty="0" err="1"/>
              <a:t>ie</a:t>
            </a:r>
            <a:r>
              <a:rPr lang="en-US" baseline="0" dirty="0"/>
              <a:t> about same as now!) but sea levels around 6 – 9 m higher than now.</a:t>
            </a:r>
            <a:endParaRPr lang="en-US" dirty="0"/>
          </a:p>
          <a:p>
            <a:pPr defTabSz="844083" eaLnBrk="1" hangingPunct="1">
              <a:defRPr/>
            </a:pPr>
            <a:r>
              <a:rPr lang="en-US" dirty="0"/>
              <a:t>Pliocene, 2-3 million</a:t>
            </a:r>
            <a:r>
              <a:rPr lang="en-US" baseline="0" dirty="0"/>
              <a:t> yr ago</a:t>
            </a:r>
            <a:r>
              <a:rPr lang="en-US" dirty="0"/>
              <a:t> – similar to now CO2, only a couple of degrees warmer,</a:t>
            </a:r>
            <a:r>
              <a:rPr lang="en-US" baseline="0" dirty="0"/>
              <a:t> but sea level about 25 – 40 m higher, little polar ice, …. Etc!! ??</a:t>
            </a:r>
            <a:endParaRPr lang="en-US" dirty="0"/>
          </a:p>
        </p:txBody>
      </p:sp>
    </p:spTree>
    <p:extLst>
      <p:ext uri="{BB962C8B-B14F-4D97-AF65-F5344CB8AC3E}">
        <p14:creationId xmlns:p14="http://schemas.microsoft.com/office/powerpoint/2010/main" val="3837549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CF9D693-27E3-4565-B7E4-8CEE81DEC79E}" type="slidenum">
              <a:rPr lang="en-AU" smtClean="0">
                <a:solidFill>
                  <a:srgbClr val="000000"/>
                </a:solidFill>
                <a:latin typeface="Arial" charset="0"/>
              </a:rPr>
              <a:pPr/>
              <a:t>25</a:t>
            </a:fld>
            <a:endParaRPr lang="en-AU">
              <a:solidFill>
                <a:srgbClr val="000000"/>
              </a:solidFill>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Clearly there IS a connection between CO2 and temperature… as we expect. </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2021 was the </a:t>
            </a:r>
            <a:r>
              <a:rPr lang="en-AU" b="1" dirty="0">
                <a:latin typeface="Arial" charset="0"/>
              </a:rPr>
              <a:t>hottest ever La </a:t>
            </a:r>
            <a:r>
              <a:rPr lang="en-AU" b="1" dirty="0">
                <a:latin typeface="Arial" panose="020B0604020202020204" pitchFamily="34" charset="0"/>
                <a:cs typeface="Arial" panose="020B0604020202020204" pitchFamily="34" charset="0"/>
              </a:rPr>
              <a:t>Ni</a:t>
            </a:r>
            <a:r>
              <a:rPr lang="es-ES" b="1" i="0" dirty="0">
                <a:solidFill>
                  <a:srgbClr val="951B80"/>
                </a:solidFill>
                <a:latin typeface="Arial" panose="020B0604020202020204" pitchFamily="34" charset="0"/>
                <a:cs typeface="Arial" panose="020B0604020202020204" pitchFamily="34" charset="0"/>
              </a:rPr>
              <a:t>ñ</a:t>
            </a:r>
            <a:r>
              <a:rPr lang="en-AU" b="1" dirty="0">
                <a:latin typeface="Arial" panose="020B0604020202020204" pitchFamily="34" charset="0"/>
                <a:cs typeface="Arial" panose="020B0604020202020204" pitchFamily="34" charset="0"/>
              </a:rPr>
              <a:t>a</a:t>
            </a:r>
            <a:r>
              <a:rPr lang="en-AU" b="1" dirty="0">
                <a:latin typeface="Arial" charset="0"/>
              </a:rPr>
              <a:t> year. </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Temperatures (red, orange) have gone up pretty much in line with the CO2 (blue – from ice cores and more recently direct measurement) </a:t>
            </a:r>
            <a:r>
              <a:rPr lang="en-AU" b="1" dirty="0">
                <a:latin typeface="Arial" charset="0"/>
              </a:rPr>
              <a:t>as expected. </a:t>
            </a:r>
          </a:p>
          <a:p>
            <a:pPr marL="0" marR="0" indent="0" algn="l" defTabSz="914400" rtl="0" eaLnBrk="1" fontAlgn="auto" latinLnBrk="0" hangingPunct="1">
              <a:lnSpc>
                <a:spcPct val="100000"/>
              </a:lnSpc>
              <a:spcBef>
                <a:spcPts val="0"/>
              </a:spcBef>
              <a:spcAft>
                <a:spcPts val="0"/>
              </a:spcAft>
              <a:buClrTx/>
              <a:buSzTx/>
              <a:buFontTx/>
              <a:buNone/>
              <a:tabLst/>
              <a:defRPr/>
            </a:pPr>
            <a:r>
              <a:rPr lang="en-AU" b="1" dirty="0">
                <a:latin typeface="Arial" charset="0"/>
              </a:rPr>
              <a:t>It’s not nice to consider what the next El </a:t>
            </a:r>
            <a:r>
              <a:rPr lang="en-AU" b="1" dirty="0">
                <a:latin typeface="Arial" panose="020B0604020202020204" pitchFamily="34" charset="0"/>
                <a:cs typeface="Arial" panose="020B0604020202020204" pitchFamily="34" charset="0"/>
              </a:rPr>
              <a:t>Ni</a:t>
            </a:r>
            <a:r>
              <a:rPr lang="es-ES" b="1" i="0" dirty="0">
                <a:solidFill>
                  <a:srgbClr val="951B80"/>
                </a:solidFill>
                <a:latin typeface="Arial" panose="020B0604020202020204" pitchFamily="34" charset="0"/>
                <a:cs typeface="Arial" panose="020B0604020202020204" pitchFamily="34" charset="0"/>
              </a:rPr>
              <a:t>ñ</a:t>
            </a:r>
            <a:r>
              <a:rPr lang="en-AU" b="1" i="0" dirty="0">
                <a:solidFill>
                  <a:srgbClr val="951B80"/>
                </a:solidFill>
                <a:latin typeface="Arial" panose="020B0604020202020204" pitchFamily="34" charset="0"/>
                <a:cs typeface="Arial" panose="020B0604020202020204" pitchFamily="34" charset="0"/>
              </a:rPr>
              <a:t>o might be like!</a:t>
            </a:r>
          </a:p>
          <a:p>
            <a:pPr marL="0" marR="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951B80"/>
                </a:solidFill>
                <a:latin typeface="Arial" panose="020B0604020202020204" pitchFamily="34" charset="0"/>
                <a:cs typeface="Arial" panose="020B0604020202020204" pitchFamily="34" charset="0"/>
              </a:rPr>
              <a:t>Very easy to believe that it will not be possible to limit temperatures to +1.5 deg by 2040, much less 2050. </a:t>
            </a:r>
            <a:endParaRPr lang="en-AU" b="0" dirty="0">
              <a:latin typeface="Arial" charset="0"/>
            </a:endParaRPr>
          </a:p>
        </p:txBody>
      </p:sp>
    </p:spTree>
    <p:extLst>
      <p:ext uri="{BB962C8B-B14F-4D97-AF65-F5344CB8AC3E}">
        <p14:creationId xmlns:p14="http://schemas.microsoft.com/office/powerpoint/2010/main" val="1463722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Greenhouse gas emissions by Australia 2020</a:t>
            </a:r>
            <a:r>
              <a:rPr lang="en-AU" b="0" dirty="0"/>
              <a:t>  (above 2013 but very similar now – only drop is LULUCF (Land Use Land Use Change &amp; Forestry) Figures (then) now:</a:t>
            </a:r>
          </a:p>
          <a:p>
            <a:pPr>
              <a:buFont typeface="Arial" panose="020B0604020202020204" pitchFamily="34" charset="0"/>
              <a:buChar char="•"/>
            </a:pPr>
            <a:r>
              <a:rPr lang="en-AU" dirty="0"/>
              <a:t>Electricity (32.2%) 32.4</a:t>
            </a:r>
          </a:p>
          <a:p>
            <a:pPr>
              <a:buFont typeface="Arial" panose="020B0604020202020204" pitchFamily="34" charset="0"/>
              <a:buChar char="•"/>
            </a:pPr>
            <a:r>
              <a:rPr lang="en-AU" dirty="0"/>
              <a:t>Stationary energy (excl. electricity) (19.3%) 21.1</a:t>
            </a:r>
          </a:p>
          <a:p>
            <a:pPr>
              <a:buFont typeface="Arial" panose="020B0604020202020204" pitchFamily="34" charset="0"/>
              <a:buChar char="•"/>
            </a:pPr>
            <a:r>
              <a:rPr lang="en-AU" dirty="0"/>
              <a:t>Transport (17.0%) 18.6</a:t>
            </a:r>
          </a:p>
          <a:p>
            <a:pPr>
              <a:buFont typeface="Arial" panose="020B0604020202020204" pitchFamily="34" charset="0"/>
              <a:buChar char="•"/>
            </a:pPr>
            <a:r>
              <a:rPr lang="en-AU" dirty="0"/>
              <a:t>Waste + Fugitive emissions (9.7%)  2.7 + 10.3</a:t>
            </a:r>
          </a:p>
          <a:p>
            <a:pPr>
              <a:buFont typeface="Arial" panose="020B0604020202020204" pitchFamily="34" charset="0"/>
              <a:buChar char="•"/>
            </a:pPr>
            <a:r>
              <a:rPr lang="en-AU" dirty="0"/>
              <a:t>Industrial processes (5.7%) 6.6</a:t>
            </a:r>
          </a:p>
          <a:p>
            <a:pPr>
              <a:buFont typeface="Arial" panose="020B0604020202020204" pitchFamily="34" charset="0"/>
              <a:buChar char="•"/>
            </a:pPr>
            <a:r>
              <a:rPr lang="en-AU" dirty="0"/>
              <a:t>Agriculture (13.6%) 16.4</a:t>
            </a:r>
          </a:p>
          <a:p>
            <a:pPr>
              <a:buFont typeface="Arial" panose="020B0604020202020204" pitchFamily="34" charset="0"/>
              <a:buChar char="•"/>
            </a:pPr>
            <a:r>
              <a:rPr lang="en-AU" dirty="0"/>
              <a:t>Waste (2.5%) 2.7 </a:t>
            </a:r>
          </a:p>
          <a:p>
            <a:pPr>
              <a:buFont typeface="Arial" panose="020B0604020202020204" pitchFamily="34" charset="0"/>
              <a:buNone/>
            </a:pPr>
            <a:r>
              <a:rPr lang="en-AU" dirty="0"/>
              <a:t>Forestry 2006 15%,  2013  3%, negative now  </a:t>
            </a:r>
            <a:r>
              <a:rPr lang="en-AU" dirty="0">
                <a:latin typeface="Arial" panose="020B0604020202020204" pitchFamily="34" charset="0"/>
                <a:cs typeface="Arial" panose="020B0604020202020204" pitchFamily="34" charset="0"/>
              </a:rPr>
              <a:t>–</a:t>
            </a:r>
            <a:r>
              <a:rPr lang="en-AU" dirty="0"/>
              <a:t> 8.2%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646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20% has almost nothing to do with anything the Feds have done. It was mostly due to ending land clearing in Queensland, installation of HH solar and drop in transport due to covid.</a:t>
            </a:r>
          </a:p>
          <a:p>
            <a:r>
              <a:rPr lang="en-AU" dirty="0"/>
              <a:t>Also note the drop during the time of the carbon tax! And the rise after it.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while there was a drop during covid, unfortunately emissions </a:t>
            </a:r>
            <a:r>
              <a:rPr lang="en-AU" b="1" dirty="0"/>
              <a:t>have gone up again in 2021-22!</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772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our 1.3% of emissions is from only 0.3% of the population – </a:t>
            </a:r>
            <a:r>
              <a:rPr lang="en-AU" dirty="0" err="1"/>
              <a:t>ie</a:t>
            </a:r>
            <a:r>
              <a:rPr lang="en-AU" dirty="0"/>
              <a:t> we emit FOUR TIMES our fair share!</a:t>
            </a:r>
          </a:p>
          <a:p>
            <a:r>
              <a:rPr lang="en-AU" dirty="0"/>
              <a:t>Of course the largest emitters are the largest countries, but more important is the amount per person!</a:t>
            </a:r>
          </a:p>
          <a:p>
            <a:r>
              <a:rPr lang="en-AU" dirty="0"/>
              <a:t>Only places like Qatar and UAE are higher than us! Even  Saudi Arabia is less!</a:t>
            </a:r>
          </a:p>
          <a:p>
            <a:r>
              <a:rPr lang="en-AU" dirty="0"/>
              <a:t>If </a:t>
            </a:r>
            <a:r>
              <a:rPr lang="en-AU" u="sng" dirty="0"/>
              <a:t>exported fossil fuels</a:t>
            </a:r>
            <a:r>
              <a:rPr lang="en-AU" dirty="0"/>
              <a:t> were included the figure would be about </a:t>
            </a:r>
            <a:r>
              <a:rPr lang="en-AU" u="sng" dirty="0"/>
              <a:t>three times</a:t>
            </a:r>
            <a:r>
              <a:rPr lang="en-AU" dirty="0"/>
              <a:t> that!</a:t>
            </a:r>
          </a:p>
          <a:p>
            <a:r>
              <a:rPr lang="en-AU" dirty="0"/>
              <a:t>[Different calculations seem to give figures about 22 tonnes]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49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of the biggest risks with all these emissions is of course the rather unknown risk of sudden tipping points which could send us back to those warmer times no matter what we did. From Nature COMMENT 27 November 2019 </a:t>
            </a:r>
            <a:r>
              <a:rPr lang="en-AU" b="1" dirty="0"/>
              <a:t>Climate tipping points — too risky to bet against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99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It’s a bit out of date, but the essentials are there. I am going to update it with Superpower material when I can get some time!   And f</a:t>
            </a:r>
            <a:r>
              <a:rPr lang="en-AU" sz="1100" dirty="0">
                <a:latin typeface="Arial" panose="020B0604020202020204" pitchFamily="34" charset="0"/>
                <a:cs typeface="Arial" panose="020B0604020202020204" pitchFamily="34" charset="0"/>
              </a:rPr>
              <a:t>eel free to contact me at keithbphysics@gmail.com   if you have suggestions.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The link to this ppt is to yesterday’s version – check back tomorrow for any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3</a:t>
            </a:fld>
            <a:endParaRPr lang="en-AU"/>
          </a:p>
        </p:txBody>
      </p:sp>
    </p:spTree>
    <p:extLst>
      <p:ext uri="{BB962C8B-B14F-4D97-AF65-F5344CB8AC3E}">
        <p14:creationId xmlns:p14="http://schemas.microsoft.com/office/powerpoint/2010/main" val="1769270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growing threat of abrupt and irreversible climate changes must compel political and economic action on emissions. </a:t>
            </a:r>
          </a:p>
          <a:p>
            <a:r>
              <a:rPr lang="en-AU" b="0" dirty="0">
                <a:effectLst/>
              </a:rPr>
              <a:t>Timothy M. </a:t>
            </a:r>
            <a:r>
              <a:rPr lang="en-AU" b="0" dirty="0" err="1">
                <a:effectLst/>
              </a:rPr>
              <a:t>Lenton</a:t>
            </a:r>
            <a:r>
              <a:rPr lang="en-AU" b="0" dirty="0">
                <a:effectLst/>
              </a:rPr>
              <a:t>, Johan </a:t>
            </a:r>
            <a:r>
              <a:rPr lang="en-AU" b="0" dirty="0" err="1">
                <a:effectLst/>
              </a:rPr>
              <a:t>Rockström</a:t>
            </a:r>
            <a:r>
              <a:rPr lang="en-AU" b="0" dirty="0">
                <a:effectLst/>
              </a:rPr>
              <a:t>, Owen Gaffney, Stefan </a:t>
            </a:r>
            <a:r>
              <a:rPr lang="en-AU" b="0" dirty="0" err="1">
                <a:effectLst/>
              </a:rPr>
              <a:t>Rahmstorf</a:t>
            </a:r>
            <a:r>
              <a:rPr lang="en-AU" b="0" dirty="0">
                <a:effectLst/>
              </a:rPr>
              <a:t>, Katherine Richardson, Will Steffen &amp; Hans Joachim </a:t>
            </a:r>
            <a:r>
              <a:rPr lang="en-AU" b="0" dirty="0" err="1">
                <a:effectLst/>
              </a:rPr>
              <a:t>Schellnhuber</a:t>
            </a:r>
            <a:r>
              <a:rPr lang="en-AU" b="0" dirty="0">
                <a:effectLst/>
              </a:rPr>
              <a:t> </a:t>
            </a:r>
            <a:endParaRPr lang="en-AU" b="0" dirty="0"/>
          </a:p>
          <a:p>
            <a:r>
              <a:rPr lang="en-AU" dirty="0"/>
              <a:t>An aeroplane flies over a glacier in the Wrangell St Elias National Park in Alaska. Credit: Frans </a:t>
            </a:r>
            <a:r>
              <a:rPr lang="en-AU" dirty="0" err="1"/>
              <a:t>Lanting</a:t>
            </a:r>
            <a:r>
              <a:rPr lang="en-AU" dirty="0"/>
              <a:t>/Nat Geo Image Collection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3998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0" u="none" strike="noStrike" baseline="0" dirty="0">
                <a:latin typeface="Calibri" panose="020F0502020204030204" pitchFamily="34" charset="0"/>
              </a:rPr>
              <a:t>Trajectories of the Earth System in the Anthropocene  Will Steffen </a:t>
            </a:r>
            <a:r>
              <a:rPr lang="en-AU" sz="1100" b="0" i="0" u="none" strike="noStrike" baseline="0" dirty="0" err="1">
                <a:latin typeface="Calibri" panose="020F0502020204030204" pitchFamily="34" charset="0"/>
              </a:rPr>
              <a:t>etal</a:t>
            </a:r>
            <a:r>
              <a:rPr lang="en-AU" sz="1100" b="0" i="0" u="none" strike="noStrike" baseline="0" dirty="0">
                <a:latin typeface="Calibri" panose="020F0502020204030204" pitchFamily="34" charset="0"/>
              </a:rPr>
              <a:t>.  PNAS 14 Aug 2018 (Sadly, Will died recently at age 52)  We explore the risk that self-reinforcing feedbacks could push the Earth System toward a planetary threshold that, if crossed, could prevent stabilization of the climate at intermediate temperature rises and cause continued warming on a “Hothouse Earth” pathway even as human emissions are reduced. Crossing the threshold would lead to a much higher global average temperature than any interglacial in the past 1.2 million years and to sea levels significantly higher than at any time in the Holocene. We examine the evidence that such a threshold might exist and where it might be. If the threshold is crossed, the resulting trajectory would likely cause serious disruptions to ecosystems, society, and economies. Collective human action is required to steer the Earth System away from a potential threshold and stabilize it in a habitable interglacial-like state. Such action entails stewardship of the entire Earth System—biosphere, climate, and societies—and could include decarbonization of the global economy, enhancement of biosphere carbon sinks, </a:t>
            </a:r>
            <a:r>
              <a:rPr lang="en-AU" sz="1100" b="0" i="0" u="none" strike="noStrike" baseline="0" dirty="0" err="1">
                <a:latin typeface="Calibri" panose="020F0502020204030204" pitchFamily="34" charset="0"/>
              </a:rPr>
              <a:t>behavioral</a:t>
            </a:r>
            <a:r>
              <a:rPr lang="en-AU" sz="1100" b="0" i="0" u="none" strike="noStrike" baseline="0" dirty="0">
                <a:latin typeface="Calibri" panose="020F0502020204030204" pitchFamily="34" charset="0"/>
              </a:rPr>
              <a:t> changes, technological innovations, new governance arrangements, and transformed social values.</a:t>
            </a:r>
          </a:p>
          <a:p>
            <a:endParaRPr lang="en-AU"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832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3E9A224-3C9F-4059-B623-6D057EB2B71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A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8" name="Text Box 2">
            <a:extLst>
              <a:ext uri="{FF2B5EF4-FFF2-40B4-BE49-F238E27FC236}">
                <a16:creationId xmlns:a16="http://schemas.microsoft.com/office/drawing/2014/main" id="{9D86914F-B8D4-4DFF-A32F-F5132509A7F1}"/>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[Sadly Will Steffen passed away recently at only 75]</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Pre-industrial we were at far end – gradually sliding back to the cold times. But now we have moved toward the hot side and if we keep going we will fall right down into the “hothouse”. But we still have a chance to move to a more ‘stabilized earth’, although with a continual risk of falling into the hothouse.</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sz="800" dirty="0">
                <a:latin typeface="Arial" panose="020B0604020202020204" pitchFamily="34" charset="0"/>
                <a:cs typeface="msgothic" charset="0"/>
              </a:rPr>
              <a:t>Caption: Stability landscape showing the pathway of the Earth System out of the Holocene and thus, out of the glacial–interglacial limit cycle to its present position in the hotter Anthropocene. The fork in the road in Fig. 1 is shown here as the two divergent pathways of the Earth System in the future (broken arrows). Currently, the Earth System is on a Hothouse Earth pathway driven by human emissions of greenhouse gases and biosphere degradation toward a planetary threshold at ∼2 °C (horizontal broken line at 2 °C in Fig. 1), beyond which the system follows an essentially irreversible pathway driven by intrinsic </a:t>
            </a:r>
            <a:r>
              <a:rPr lang="en-GB" altLang="en-US" sz="800" dirty="0" err="1">
                <a:latin typeface="Arial" panose="020B0604020202020204" pitchFamily="34" charset="0"/>
                <a:cs typeface="msgothic" charset="0"/>
              </a:rPr>
              <a:t>biogeophysical</a:t>
            </a:r>
            <a:r>
              <a:rPr lang="en-GB" altLang="en-US" sz="800" dirty="0">
                <a:latin typeface="Arial" panose="020B0604020202020204" pitchFamily="34" charset="0"/>
                <a:cs typeface="msgothic" charset="0"/>
              </a:rPr>
              <a:t> feedbacks. The other pathway leads to Stabilized Earth, a pathway of Earth System stewardship guided by human-created feedbacks to a </a:t>
            </a:r>
            <a:r>
              <a:rPr lang="en-GB" altLang="en-US" sz="800" dirty="0" err="1">
                <a:latin typeface="Arial" panose="020B0604020202020204" pitchFamily="34" charset="0"/>
                <a:cs typeface="msgothic" charset="0"/>
              </a:rPr>
              <a:t>quasistable</a:t>
            </a:r>
            <a:r>
              <a:rPr lang="en-GB" altLang="en-US" sz="800" dirty="0">
                <a:latin typeface="Arial" panose="020B0604020202020204" pitchFamily="34" charset="0"/>
                <a:cs typeface="msgothic" charset="0"/>
              </a:rPr>
              <a:t>, human-maintained basin of attraction. “Stability” (vertical axis) is defined here as the inverse of the potential energy of the system. Systems in a highly stable state (deep valley) have low potential energy, and considerable energy is required to move them out of this stable state. Systems in an unstable state (top of a hill) have high potential energy, and they require only a little additional energy to push them off the hill and down toward a valley of lower potential energy.</a:t>
            </a:r>
          </a:p>
        </p:txBody>
      </p:sp>
    </p:spTree>
    <p:extLst>
      <p:ext uri="{BB962C8B-B14F-4D97-AF65-F5344CB8AC3E}">
        <p14:creationId xmlns:p14="http://schemas.microsoft.com/office/powerpoint/2010/main" val="2184956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I do want to draw your attention to this source of good up-to-date climate science:</a:t>
            </a:r>
          </a:p>
          <a:p>
            <a:r>
              <a:rPr lang="en-AU" dirty="0"/>
              <a:t>For the last couple of years a large group of scientists have published a sort of summary of recent climate science, as ten new insights. It is well worth reading. Available at:  https://www.cambridge.org/core/journals/global-sustainability/article/ten-new-insights-in-climate-science-2022/62C90D59C9F9890791B64762EAA06B8D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520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more readable version of this key paper. It could well be worth suggesting to interested students. This is the sort of thing that responsible news outlets could well be putting in their own ways!</a:t>
            </a:r>
          </a:p>
          <a:p>
            <a:r>
              <a:rPr lang="en-AU" dirty="0"/>
              <a:t>https://zenodo.org/record/7025334#.Y4Gj73bP29I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720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SKIM THESE – just point them out. There are also valuable insights in the previous version for 2020.</a:t>
            </a:r>
          </a:p>
          <a:p>
            <a:r>
              <a:rPr lang="en-AU" dirty="0"/>
              <a:t>https://www.cambridge.org/core/journals/global-sustainability/cambridge-sustainability-commissions</a:t>
            </a:r>
          </a:p>
          <a:p>
            <a:r>
              <a:rPr lang="en-AU" dirty="0"/>
              <a:t>You can find the various issues at https://www.cambridge.org/core/journals/global-sustainability/all-issues</a:t>
            </a:r>
          </a:p>
          <a:p>
            <a:r>
              <a:rPr lang="en-AU" dirty="0"/>
              <a:t>You then need to search through the articles for the 10 New Insights… or…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33333"/>
                </a:solidFill>
                <a:effectLst/>
                <a:latin typeface="noto sans" panose="020B0502040504020204" pitchFamily="34" charset="0"/>
              </a:rPr>
              <a:t>Ten new insights in climate science 2022</a:t>
            </a:r>
          </a:p>
          <a:p>
            <a:r>
              <a:rPr lang="en-AU" dirty="0"/>
              <a:t>https://www.cambridge.org/core/journals/global-sustainability/article/ten-new-insights-in-climate-science-2022/62C90D59C9F9890791B64762EAA06B8D</a:t>
            </a:r>
          </a:p>
          <a:p>
            <a:r>
              <a:rPr lang="en-AU" b="1" i="0" dirty="0">
                <a:solidFill>
                  <a:srgbClr val="333333"/>
                </a:solidFill>
                <a:effectLst/>
                <a:latin typeface="noto sans" panose="020B0502040504020204" pitchFamily="34" charset="0"/>
              </a:rPr>
              <a:t>Ten new insights in climate science 2021</a:t>
            </a:r>
            <a:endParaRPr lang="en-AU" dirty="0"/>
          </a:p>
          <a:p>
            <a:r>
              <a:rPr lang="en-AU" dirty="0"/>
              <a:t>https://www.cambridge.org/core/journals/global-sustainability/article/ten-new-insights-in-climate-science-2021-a-horizon-scan/F8154615FCDB3453D7C6E198B9AFD114</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33333"/>
                </a:solidFill>
                <a:effectLst/>
                <a:latin typeface="noto sans" panose="020B0502040504020204" pitchFamily="34" charset="0"/>
              </a:rPr>
              <a:t>Ten new insights in climate science 2020</a:t>
            </a:r>
            <a:endParaRPr lang="en-AU" dirty="0"/>
          </a:p>
          <a:p>
            <a:r>
              <a:rPr lang="en-AU" dirty="0"/>
              <a:t>https://www.cambridge.org/core/journals/global-sustainability/article/ten-new-insights-in-climate-science-2020-a-horizon-scan/02F477AAABBD220523748C654EBD6F15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970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SKIM THESE – just point them out. There are also valuable insights in the previous version for 2020.</a:t>
            </a:r>
          </a:p>
          <a:p>
            <a:r>
              <a:rPr lang="en-AU" dirty="0"/>
              <a:t>https://www.cambridge.org/core/journals/global-sustainability/cambridge-sustainability-commissions</a:t>
            </a:r>
          </a:p>
          <a:p>
            <a:r>
              <a:rPr lang="en-AU" dirty="0"/>
              <a:t>You can find the various issues at https://www.cambridge.org/core/journals/global-sustainability/all-issues</a:t>
            </a:r>
          </a:p>
          <a:p>
            <a:r>
              <a:rPr lang="en-AU" dirty="0"/>
              <a:t>You then need to search through the articles for the 10 New Insights… or…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33333"/>
                </a:solidFill>
                <a:effectLst/>
                <a:latin typeface="noto sans" panose="020B0502040504020204" pitchFamily="34" charset="0"/>
              </a:rPr>
              <a:t>Ten new insights in climate science 2022</a:t>
            </a:r>
          </a:p>
          <a:p>
            <a:r>
              <a:rPr lang="en-AU" dirty="0"/>
              <a:t>https://www.cambridge.org/core/journals/global-sustainability/article/ten-new-insights-in-climate-science-2022/62C90D59C9F9890791B64762EAA06B8D</a:t>
            </a:r>
          </a:p>
          <a:p>
            <a:r>
              <a:rPr lang="en-AU" b="1" i="0" dirty="0">
                <a:solidFill>
                  <a:srgbClr val="333333"/>
                </a:solidFill>
                <a:effectLst/>
                <a:latin typeface="noto sans" panose="020B0502040504020204" pitchFamily="34" charset="0"/>
              </a:rPr>
              <a:t>Ten new insights in climate science 2021</a:t>
            </a:r>
            <a:endParaRPr lang="en-AU" dirty="0"/>
          </a:p>
          <a:p>
            <a:r>
              <a:rPr lang="en-AU" dirty="0"/>
              <a:t>https://www.cambridge.org/core/journals/global-sustainability/article/ten-new-insights-in-climate-science-2021-a-horizon-scan/F8154615FCDB3453D7C6E198B9AFD114</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33333"/>
                </a:solidFill>
                <a:effectLst/>
                <a:latin typeface="noto sans" panose="020B0502040504020204" pitchFamily="34" charset="0"/>
              </a:rPr>
              <a:t>Ten new insights in climate science 2020</a:t>
            </a:r>
            <a:endParaRPr lang="en-AU" dirty="0"/>
          </a:p>
          <a:p>
            <a:r>
              <a:rPr lang="en-AU" dirty="0"/>
              <a:t>https://www.cambridge.org/core/journals/global-sustainability/article/ten-new-insights-in-climate-science-2020-a-horizon-scan/02F477AAABBD220523748C654EBD6F15</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36</a:t>
            </a:fld>
            <a:endParaRPr lang="en-AU"/>
          </a:p>
        </p:txBody>
      </p:sp>
    </p:spTree>
    <p:extLst>
      <p:ext uri="{BB962C8B-B14F-4D97-AF65-F5344CB8AC3E}">
        <p14:creationId xmlns:p14="http://schemas.microsoft.com/office/powerpoint/2010/main" val="1417296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SKIM THESE – just point them out. There are also valuable insights in the previous version for 2020.</a:t>
            </a:r>
          </a:p>
          <a:p>
            <a:r>
              <a:rPr lang="en-AU" dirty="0"/>
              <a:t>https://www.cambridge.org/core/journals/global-sustainability/cambridge-sustainability-commissions</a:t>
            </a:r>
          </a:p>
          <a:p>
            <a:r>
              <a:rPr lang="en-AU" dirty="0"/>
              <a:t>You can find the various issues at https://www.cambridge.org/core/journals/global-sustainability/all-issues</a:t>
            </a:r>
          </a:p>
          <a:p>
            <a:r>
              <a:rPr lang="en-AU" dirty="0"/>
              <a:t>You then need to search through the articles for the 10 New Insights… or…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33333"/>
                </a:solidFill>
                <a:effectLst/>
                <a:latin typeface="noto sans" panose="020B0502040504020204" pitchFamily="34" charset="0"/>
              </a:rPr>
              <a:t>Ten new insights in climate science 2022</a:t>
            </a:r>
          </a:p>
          <a:p>
            <a:r>
              <a:rPr lang="en-AU" dirty="0"/>
              <a:t>https://www.cambridge.org/core/journals/global-sustainability/article/ten-new-insights-in-climate-science-2022/62C90D59C9F9890791B64762EAA06B8D</a:t>
            </a:r>
          </a:p>
          <a:p>
            <a:r>
              <a:rPr lang="en-AU" b="1" i="0" dirty="0">
                <a:solidFill>
                  <a:srgbClr val="333333"/>
                </a:solidFill>
                <a:effectLst/>
                <a:latin typeface="noto sans" panose="020B0502040504020204" pitchFamily="34" charset="0"/>
              </a:rPr>
              <a:t>Ten new insights in climate science 2021</a:t>
            </a:r>
            <a:endParaRPr lang="en-AU" dirty="0"/>
          </a:p>
          <a:p>
            <a:r>
              <a:rPr lang="en-AU" dirty="0"/>
              <a:t>https://www.cambridge.org/core/journals/global-sustainability/article/ten-new-insights-in-climate-science-2021-a-horizon-scan/F8154615FCDB3453D7C6E198B9AFD114</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33333"/>
                </a:solidFill>
                <a:effectLst/>
                <a:latin typeface="noto sans" panose="020B0502040504020204" pitchFamily="34" charset="0"/>
              </a:rPr>
              <a:t>Ten new insights in climate science 2020</a:t>
            </a:r>
            <a:endParaRPr lang="en-AU" dirty="0"/>
          </a:p>
          <a:p>
            <a:r>
              <a:rPr lang="en-AU" dirty="0"/>
              <a:t>https://www.cambridge.org/core/journals/global-sustainability/article/ten-new-insights-in-climate-science-2020-a-horizon-scan/02F477AAABBD220523748C654EBD6F15</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37</a:t>
            </a:fld>
            <a:endParaRPr lang="en-AU"/>
          </a:p>
        </p:txBody>
      </p:sp>
    </p:spTree>
    <p:extLst>
      <p:ext uri="{BB962C8B-B14F-4D97-AF65-F5344CB8AC3E}">
        <p14:creationId xmlns:p14="http://schemas.microsoft.com/office/powerpoint/2010/main" val="2000531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381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Well worth reading the </a:t>
            </a:r>
            <a:r>
              <a:rPr lang="en-AU" dirty="0" err="1"/>
              <a:t>FutureEarth</a:t>
            </a:r>
            <a:r>
              <a:rPr lang="en-AU" dirty="0"/>
              <a:t> version you can get at https://zenodo.org/record/7025334#.Y4Gj73bP29I</a:t>
            </a:r>
          </a:p>
          <a:p>
            <a:r>
              <a:rPr lang="en-AU" dirty="0"/>
              <a:t>We will look at more from Ross Garnaut later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39</a:t>
            </a:fld>
            <a:endParaRPr lang="en-AU"/>
          </a:p>
        </p:txBody>
      </p:sp>
    </p:spTree>
    <p:extLst>
      <p:ext uri="{BB962C8B-B14F-4D97-AF65-F5344CB8AC3E}">
        <p14:creationId xmlns:p14="http://schemas.microsoft.com/office/powerpoint/2010/main" val="86253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p:nvPr>
        </p:nvSpPr>
        <p:spPr>
          <a:noFill/>
        </p:spPr>
        <p:txBody>
          <a:bodyPr/>
          <a:lstStyle/>
          <a:p>
            <a:fld id="{25A23DE6-CBB2-4BF0-B738-4780CD79DD2C}" type="slidenum">
              <a:rPr lang="en-AU" smtClean="0">
                <a:solidFill>
                  <a:srgbClr val="000000"/>
                </a:solidFill>
                <a:latin typeface="Arial" charset="0"/>
                <a:ea typeface="Arial Unicode MS" pitchFamily="34" charset="-128"/>
                <a:cs typeface="Arial Unicode MS" pitchFamily="34" charset="-128"/>
              </a:rPr>
              <a:pPr/>
              <a:t>4</a:t>
            </a:fld>
            <a:endParaRPr lang="en-AU" dirty="0">
              <a:solidFill>
                <a:srgbClr val="000000"/>
              </a:solidFill>
              <a:latin typeface="Arial" charset="0"/>
              <a:ea typeface="Arial Unicode MS" pitchFamily="34" charset="-128"/>
              <a:cs typeface="Arial Unicode MS" pitchFamily="34" charset="-128"/>
            </a:endParaRPr>
          </a:p>
        </p:txBody>
      </p:sp>
      <p:sp>
        <p:nvSpPr>
          <p:cNvPr id="67587" name="Rectangle 2"/>
          <p:cNvSpPr>
            <a:spLocks noGrp="1" noRot="1" noChangeAspect="1" noChangeArrowheads="1" noTextEdit="1"/>
          </p:cNvSpPr>
          <p:nvPr>
            <p:ph type="sldImg"/>
          </p:nvPr>
        </p:nvSpPr>
        <p:spPr>
          <a:xfrm>
            <a:off x="1393825" y="611188"/>
            <a:ext cx="3975100" cy="2981325"/>
          </a:xfrm>
        </p:spPr>
      </p:sp>
      <p:sp>
        <p:nvSpPr>
          <p:cNvPr id="67588" name="Rectangle 3"/>
          <p:cNvSpPr>
            <a:spLocks noGrp="1" noChangeArrowheads="1"/>
          </p:cNvSpPr>
          <p:nvPr>
            <p:ph type="body" idx="1"/>
          </p:nvPr>
        </p:nvSpPr>
        <p:spPr>
          <a:noFill/>
          <a:ln/>
        </p:spPr>
        <p:txBody>
          <a:bodyPr>
            <a:normAutofit/>
          </a:bodyPr>
          <a:lstStyle/>
          <a:p>
            <a:pPr eaLnBrk="1" hangingPunct="1"/>
            <a:r>
              <a:rPr lang="en-AU" dirty="0">
                <a:latin typeface="Arial" charset="0"/>
              </a:rPr>
              <a:t>The big problem in this area is that there are LARGE vested interests who don’t want to see their assets being lost. They spend </a:t>
            </a:r>
            <a:r>
              <a:rPr lang="en-AU" b="1" dirty="0">
                <a:latin typeface="Arial" charset="0"/>
              </a:rPr>
              <a:t>27 TIMES </a:t>
            </a:r>
            <a:r>
              <a:rPr lang="en-AU" dirty="0">
                <a:latin typeface="Arial" charset="0"/>
              </a:rPr>
              <a:t>the amount on their propaganda as the renewable interests.</a:t>
            </a:r>
          </a:p>
          <a:p>
            <a:pPr eaLnBrk="1" hangingPunct="1"/>
            <a:r>
              <a:rPr lang="en-AU" dirty="0">
                <a:latin typeface="Arial" charset="0"/>
              </a:rPr>
              <a:t>But this is really about the future of our kids and grandkids – and of course all our students!</a:t>
            </a:r>
          </a:p>
          <a:p>
            <a:pPr eaLnBrk="1" hangingPunct="1"/>
            <a:r>
              <a:rPr lang="en-AU" dirty="0">
                <a:latin typeface="Arial" charset="0"/>
              </a:rPr>
              <a:t>A bit of my story – just after I finished full time teaching I saw a documentary claiming that climate change was not human caused and didn’t matter anyway. I started looking seriously at the science and decided I had to pass on what I found to other science teachers … and then other ‘senior’ groups.</a:t>
            </a:r>
          </a:p>
        </p:txBody>
      </p:sp>
    </p:spTree>
    <p:extLst>
      <p:ext uri="{BB962C8B-B14F-4D97-AF65-F5344CB8AC3E}">
        <p14:creationId xmlns:p14="http://schemas.microsoft.com/office/powerpoint/2010/main" val="2481353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“Nothing Australia does”? Only the best placed country in the world to “do something” – as we will see.</a:t>
            </a:r>
          </a:p>
          <a:p>
            <a:r>
              <a:rPr lang="en-AU" dirty="0"/>
              <a:t>Religion? Socialism? Soaring power bills – </a:t>
            </a:r>
            <a:r>
              <a:rPr lang="en-AU" b="1" dirty="0"/>
              <a:t>due to gas and coal prices</a:t>
            </a:r>
            <a:r>
              <a:rPr lang="en-AU" dirty="0"/>
              <a:t>!!!</a:t>
            </a:r>
          </a:p>
          <a:p>
            <a:r>
              <a:rPr lang="en-AU" dirty="0"/>
              <a:t>Dams lapping with water – from unprecedented floods!</a:t>
            </a:r>
          </a:p>
          <a:p>
            <a:r>
              <a:rPr lang="en-AU" dirty="0"/>
              <a:t>Coral recovery due to strong La Nina – what about next El Nino?</a:t>
            </a:r>
          </a:p>
          <a:p>
            <a:r>
              <a:rPr lang="en-AU" dirty="0"/>
              <a:t>Consistently </a:t>
            </a:r>
            <a:r>
              <a:rPr lang="en-AU" b="1" dirty="0"/>
              <a:t>fails to understand that climate change is a long term problem </a:t>
            </a:r>
            <a:r>
              <a:rPr lang="en-AU" dirty="0"/>
              <a:t>– not a yearly one.</a:t>
            </a:r>
          </a:p>
        </p:txBody>
      </p:sp>
      <p:sp>
        <p:nvSpPr>
          <p:cNvPr id="4" name="Slide Number Placeholder 3"/>
          <p:cNvSpPr>
            <a:spLocks noGrp="1"/>
          </p:cNvSpPr>
          <p:nvPr>
            <p:ph type="sldNum" sz="quarter" idx="5"/>
          </p:nvPr>
        </p:nvSpPr>
        <p:spPr/>
        <p:txBody>
          <a:bodyPr/>
          <a:lstStyle/>
          <a:p>
            <a:fld id="{312D69E6-F7E1-434F-AB02-B829E32190C6}" type="slidenum">
              <a:rPr lang="en-AU" smtClean="0"/>
              <a:pPr/>
              <a:t>40</a:t>
            </a:fld>
            <a:endParaRPr lang="en-AU"/>
          </a:p>
        </p:txBody>
      </p:sp>
    </p:spTree>
    <p:extLst>
      <p:ext uri="{BB962C8B-B14F-4D97-AF65-F5344CB8AC3E}">
        <p14:creationId xmlns:p14="http://schemas.microsoft.com/office/powerpoint/2010/main" val="3479962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not just the Murdoch newspapers, it’s Sky News also, it’s all through social media and radio stations.</a:t>
            </a:r>
          </a:p>
          <a:p>
            <a:r>
              <a:rPr lang="en-AU" dirty="0"/>
              <a:t>Ok, they didn’t get the Libs back in last year – that was hopeless! But we are still way behind on climate action.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41</a:t>
            </a:fld>
            <a:endParaRPr lang="en-AU"/>
          </a:p>
        </p:txBody>
      </p:sp>
    </p:spTree>
    <p:extLst>
      <p:ext uri="{BB962C8B-B14F-4D97-AF65-F5344CB8AC3E}">
        <p14:creationId xmlns:p14="http://schemas.microsoft.com/office/powerpoint/2010/main" val="1378586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1" i="0" u="none" strike="noStrike" baseline="0" dirty="0">
                <a:solidFill>
                  <a:srgbClr val="323232"/>
                </a:solidFill>
              </a:rPr>
              <a:t>Easier said than done!</a:t>
            </a:r>
            <a:r>
              <a:rPr lang="en-AU" sz="1100" b="0" i="0" u="none" strike="noStrike" baseline="0" dirty="0">
                <a:solidFill>
                  <a:srgbClr val="323232"/>
                </a:solidFill>
              </a:rPr>
              <a:t> But climate change is one example where not only can we show how science works, but it is crucial that the public does understand the seriousness of the science!</a:t>
            </a:r>
            <a:endParaRPr lang="en-AU"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381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0" u="none" strike="noStrike" baseline="0" dirty="0">
                <a:solidFill>
                  <a:srgbClr val="323232"/>
                </a:solidFill>
              </a:rPr>
              <a:t>existing media literacy approaches to evaluating information such as the commonly used CRAAP checklist (Currency, Relevance, Authority, Accuracy, and Purpose) have been shown to be of little value for helping students to detect flawed information. Why? Because (</a:t>
            </a:r>
            <a:r>
              <a:rPr lang="en-AU" sz="1100" b="0" i="0" u="none" strike="noStrike" baseline="0" dirty="0" err="1">
                <a:solidFill>
                  <a:srgbClr val="323232"/>
                </a:solidFill>
              </a:rPr>
              <a:t>i</a:t>
            </a:r>
            <a:r>
              <a:rPr lang="en-AU" sz="1100" b="0" i="0" u="none" strike="noStrike" baseline="0" dirty="0">
                <a:solidFill>
                  <a:srgbClr val="323232"/>
                </a:solidFill>
              </a:rPr>
              <a:t>) </a:t>
            </a:r>
            <a:r>
              <a:rPr lang="en-AU" sz="1100" b="1" i="0" u="none" strike="noStrike" baseline="0" dirty="0">
                <a:solidFill>
                  <a:srgbClr val="323232"/>
                </a:solidFill>
              </a:rPr>
              <a:t>these tests do not start by asking about the source’s credibility</a:t>
            </a:r>
            <a:r>
              <a:rPr lang="en-AU" sz="1100" b="0" i="0" u="none" strike="noStrike" baseline="0" dirty="0">
                <a:solidFill>
                  <a:srgbClr val="323232"/>
                </a:solidFill>
              </a:rPr>
              <a:t>; (ii) the </a:t>
            </a:r>
            <a:r>
              <a:rPr lang="en-AU" sz="1100" b="1" i="0" u="none" strike="noStrike" baseline="0" dirty="0">
                <a:solidFill>
                  <a:srgbClr val="323232"/>
                </a:solidFill>
              </a:rPr>
              <a:t>focus on “accuracy” re</a:t>
            </a:r>
            <a:r>
              <a:rPr lang="en-AU" sz="1100" b="1" i="0" u="none" strike="noStrike" baseline="0" dirty="0">
                <a:solidFill>
                  <a:srgbClr val="000000"/>
                </a:solidFill>
              </a:rPr>
              <a:t>fl</a:t>
            </a:r>
            <a:r>
              <a:rPr lang="en-AU" sz="1100" b="1" i="0" u="none" strike="noStrike" baseline="0" dirty="0">
                <a:solidFill>
                  <a:srgbClr val="323232"/>
                </a:solidFill>
              </a:rPr>
              <a:t>ects a belief that the individual is capable of evaluating the evidence for themselves</a:t>
            </a:r>
            <a:r>
              <a:rPr lang="en-AU" sz="1100" b="0" i="0" u="none" strike="noStrike" baseline="0" dirty="0">
                <a:solidFill>
                  <a:srgbClr val="323232"/>
                </a:solidFill>
              </a:rPr>
              <a:t>; and (iii) such resources commonly use only one of our three essential </a:t>
            </a:r>
            <a:r>
              <a:rPr lang="en-AU" sz="1100" b="0" i="0" u="none" strike="noStrike" baseline="0" dirty="0">
                <a:solidFill>
                  <a:srgbClr val="000000"/>
                </a:solidFill>
              </a:rPr>
              <a:t>fi</a:t>
            </a:r>
            <a:r>
              <a:rPr lang="en-AU" sz="1100" b="0" i="0" u="none" strike="noStrike" baseline="0" dirty="0">
                <a:solidFill>
                  <a:srgbClr val="323232"/>
                </a:solidFill>
              </a:rPr>
              <a:t>lters represented in the </a:t>
            </a:r>
            <a:r>
              <a:rPr lang="en-AU" sz="1100" b="0" i="0" u="none" strike="noStrike" baseline="0" dirty="0">
                <a:solidFill>
                  <a:srgbClr val="000000"/>
                </a:solidFill>
              </a:rPr>
              <a:t>fi</a:t>
            </a:r>
            <a:r>
              <a:rPr lang="en-AU" sz="1100" b="0" i="0" u="none" strike="noStrike" baseline="0" dirty="0">
                <a:solidFill>
                  <a:srgbClr val="323232"/>
                </a:solidFill>
              </a:rPr>
              <a:t>gure. Yet research shows that students can readily learn some of the basic skills used by fact checkers to improve their performance</a:t>
            </a:r>
            <a:endParaRPr lang="en-AU"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612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0" u="none" strike="noStrike" baseline="0" dirty="0">
                <a:solidFill>
                  <a:srgbClr val="323232"/>
                </a:solidFill>
              </a:rPr>
              <a:t>Existing media literacy approaches to evaluating information such as the commonly used CRAAP checklist (Currency, Relevance, Authority, Accuracy, and Purpose) have been shown to be of little value for helping students to detect flawed information. Why? Because (</a:t>
            </a:r>
            <a:r>
              <a:rPr lang="en-AU" sz="1100" b="0" i="0" u="none" strike="noStrike" baseline="0" dirty="0" err="1">
                <a:solidFill>
                  <a:srgbClr val="323232"/>
                </a:solidFill>
              </a:rPr>
              <a:t>i</a:t>
            </a:r>
            <a:r>
              <a:rPr lang="en-AU" sz="1100" b="0" i="0" u="none" strike="noStrike" baseline="0" dirty="0">
                <a:solidFill>
                  <a:srgbClr val="323232"/>
                </a:solidFill>
              </a:rPr>
              <a:t>) </a:t>
            </a:r>
            <a:r>
              <a:rPr lang="en-AU" sz="1100" b="1" i="0" u="none" strike="noStrike" baseline="0" dirty="0">
                <a:solidFill>
                  <a:srgbClr val="323232"/>
                </a:solidFill>
              </a:rPr>
              <a:t>these tests do not start by asking about the source’s credibility</a:t>
            </a:r>
            <a:r>
              <a:rPr lang="en-AU" sz="1100" b="0" i="0" u="none" strike="noStrike" baseline="0" dirty="0">
                <a:solidFill>
                  <a:srgbClr val="323232"/>
                </a:solidFill>
              </a:rPr>
              <a:t>; (ii) the </a:t>
            </a:r>
            <a:r>
              <a:rPr lang="en-AU" sz="1100" b="1" i="0" u="none" strike="noStrike" baseline="0" dirty="0">
                <a:solidFill>
                  <a:srgbClr val="323232"/>
                </a:solidFill>
              </a:rPr>
              <a:t>focus on “accuracy” re</a:t>
            </a:r>
            <a:r>
              <a:rPr lang="en-AU" sz="1100" b="1" i="0" u="none" strike="noStrike" baseline="0" dirty="0">
                <a:solidFill>
                  <a:srgbClr val="000000"/>
                </a:solidFill>
              </a:rPr>
              <a:t>fl</a:t>
            </a:r>
            <a:r>
              <a:rPr lang="en-AU" sz="1100" b="1" i="0" u="none" strike="noStrike" baseline="0" dirty="0">
                <a:solidFill>
                  <a:srgbClr val="323232"/>
                </a:solidFill>
              </a:rPr>
              <a:t>ects a belief that the individual is capable of evaluating the evidence for themselves</a:t>
            </a:r>
            <a:r>
              <a:rPr lang="en-AU" sz="1100" b="0" i="0" u="none" strike="noStrike" baseline="0" dirty="0">
                <a:solidFill>
                  <a:srgbClr val="323232"/>
                </a:solidFill>
              </a:rPr>
              <a:t>; and (iii) such resources commonly use only one of our three essential </a:t>
            </a:r>
            <a:r>
              <a:rPr lang="en-AU" sz="1100" b="0" i="0" u="none" strike="noStrike" baseline="0" dirty="0">
                <a:solidFill>
                  <a:srgbClr val="000000"/>
                </a:solidFill>
              </a:rPr>
              <a:t>fi</a:t>
            </a:r>
            <a:r>
              <a:rPr lang="en-AU" sz="1100" b="0" i="0" u="none" strike="noStrike" baseline="0" dirty="0">
                <a:solidFill>
                  <a:srgbClr val="323232"/>
                </a:solidFill>
              </a:rPr>
              <a:t>lters represented in the </a:t>
            </a:r>
            <a:r>
              <a:rPr lang="en-AU" sz="1100" b="0" i="0" u="none" strike="noStrike" baseline="0" dirty="0">
                <a:solidFill>
                  <a:srgbClr val="000000"/>
                </a:solidFill>
              </a:rPr>
              <a:t>fi</a:t>
            </a:r>
            <a:r>
              <a:rPr lang="en-AU" sz="1100" b="0" i="0" u="none" strike="noStrike" baseline="0" dirty="0">
                <a:solidFill>
                  <a:srgbClr val="323232"/>
                </a:solidFill>
              </a:rPr>
              <a:t>gure. Yet research shows that </a:t>
            </a:r>
            <a:r>
              <a:rPr lang="en-AU" sz="1100" b="1" i="0" u="none" strike="noStrike" baseline="0" dirty="0">
                <a:solidFill>
                  <a:srgbClr val="323232"/>
                </a:solidFill>
              </a:rPr>
              <a:t>students can readily learn some of the basic skills used by fact checkers</a:t>
            </a:r>
            <a:r>
              <a:rPr lang="en-AU" sz="1100" b="0" i="0" u="none" strike="noStrike" baseline="0" dirty="0">
                <a:solidFill>
                  <a:srgbClr val="323232"/>
                </a:solidFill>
              </a:rPr>
              <a:t> to improve their performance. A more readable version of this article is available on my website: cs4s.net/references</a:t>
            </a:r>
            <a:endParaRPr lang="en-AU"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380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couple of examples of how this can work – an article in the supposed ‘serious’ newspaper by a supposed ‘expert’ </a:t>
            </a:r>
          </a:p>
        </p:txBody>
      </p:sp>
      <p:sp>
        <p:nvSpPr>
          <p:cNvPr id="4" name="Slide Number Placeholder 3"/>
          <p:cNvSpPr>
            <a:spLocks noGrp="1"/>
          </p:cNvSpPr>
          <p:nvPr>
            <p:ph type="sldNum" sz="quarter" idx="5"/>
          </p:nvPr>
        </p:nvSpPr>
        <p:spPr/>
        <p:txBody>
          <a:bodyPr/>
          <a:lstStyle/>
          <a:p>
            <a:fld id="{312D69E6-F7E1-434F-AB02-B829E32190C6}" type="slidenum">
              <a:rPr lang="en-AU" smtClean="0"/>
              <a:pPr/>
              <a:t>45</a:t>
            </a:fld>
            <a:endParaRPr lang="en-AU"/>
          </a:p>
        </p:txBody>
      </p:sp>
    </p:spTree>
    <p:extLst>
      <p:ext uri="{BB962C8B-B14F-4D97-AF65-F5344CB8AC3E}">
        <p14:creationId xmlns:p14="http://schemas.microsoft.com/office/powerpoint/2010/main" val="4007835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1" dirty="0"/>
              <a:t>Ian Plimer op-ed in The Australian again presents long list of false claims about climate</a:t>
            </a:r>
          </a:p>
          <a:p>
            <a:r>
              <a:rPr lang="en-AU" sz="1100" dirty="0"/>
              <a:t>Analysis of "Let’s not pollute minds with carbon fears“  Published in </a:t>
            </a:r>
            <a:r>
              <a:rPr lang="en-AU" sz="1100" dirty="0">
                <a:hlinkClick r:id="rId3"/>
              </a:rPr>
              <a:t>The Australian</a:t>
            </a:r>
            <a:r>
              <a:rPr lang="en-AU" sz="1100" dirty="0"/>
              <a:t>, by </a:t>
            </a:r>
            <a:r>
              <a:rPr lang="en-AU" sz="1100" dirty="0">
                <a:hlinkClick r:id="rId4"/>
              </a:rPr>
              <a:t>Ian Plimer</a:t>
            </a:r>
            <a:r>
              <a:rPr lang="en-AU" sz="1100" dirty="0"/>
              <a:t> on 22 Nov. 2019 </a:t>
            </a:r>
          </a:p>
          <a:p>
            <a:r>
              <a:rPr lang="en-AU" sz="1100" dirty="0"/>
              <a:t>Wiki: Mining interests, Volcanoes, Book widely discredited.  </a:t>
            </a:r>
            <a:r>
              <a:rPr lang="en-AU" sz="1100" dirty="0" err="1"/>
              <a:t>SourceWatch</a:t>
            </a:r>
            <a:r>
              <a:rPr lang="en-AU" sz="1100" dirty="0"/>
              <a:t>: Anti sci affiliations, conflicts of interest, politics.</a:t>
            </a:r>
          </a:p>
          <a:p>
            <a:r>
              <a:rPr lang="en-AU" sz="1100" b="1" dirty="0" err="1"/>
              <a:t>ClimateFeedback</a:t>
            </a:r>
            <a:r>
              <a:rPr lang="en-AU" sz="1100" b="1" dirty="0"/>
              <a:t> – good site to check false claims!</a:t>
            </a:r>
            <a:r>
              <a:rPr lang="en-AU" sz="1100" dirty="0"/>
              <a:t>: Ten scientists </a:t>
            </a:r>
            <a:r>
              <a:rPr lang="en-AU" sz="1100" dirty="0" err="1"/>
              <a:t>analyzed</a:t>
            </a:r>
            <a:r>
              <a:rPr lang="en-AU" sz="1100" dirty="0"/>
              <a:t> the article and estimate its overall scientific credibility to be 'very low'. A majority of reviewers tagged the article as: </a:t>
            </a:r>
            <a:r>
              <a:rPr lang="en-AU" sz="1100" dirty="0">
                <a:hlinkClick r:id="rId5"/>
              </a:rPr>
              <a:t>Biased</a:t>
            </a:r>
            <a:r>
              <a:rPr lang="en-AU" sz="1100" dirty="0"/>
              <a:t>, </a:t>
            </a:r>
            <a:r>
              <a:rPr lang="en-AU" sz="1100" dirty="0">
                <a:hlinkClick r:id="rId6"/>
              </a:rPr>
              <a:t>Flawed reasoning</a:t>
            </a:r>
            <a:r>
              <a:rPr lang="en-AU" sz="1100" dirty="0"/>
              <a:t>, </a:t>
            </a:r>
            <a:r>
              <a:rPr lang="en-AU" sz="1100" dirty="0">
                <a:hlinkClick r:id="rId7"/>
              </a:rPr>
              <a:t>Inaccurate</a:t>
            </a:r>
            <a:r>
              <a:rPr lang="en-AU" sz="1100" dirty="0"/>
              <a:t>, </a:t>
            </a:r>
            <a:r>
              <a:rPr lang="en-AU" sz="1100" dirty="0">
                <a:hlinkClick r:id="rId8"/>
              </a:rPr>
              <a:t>Misleading</a:t>
            </a:r>
            <a:r>
              <a:rPr lang="en-AU" sz="110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3330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YES – The Australian Academy of Science says he is an expert in the areas he is discussing – so he is credible.</a:t>
            </a:r>
          </a:p>
          <a:p>
            <a:r>
              <a:rPr lang="en-AU" dirty="0"/>
              <a:t>David </a:t>
            </a:r>
            <a:r>
              <a:rPr lang="en-AU" dirty="0" err="1"/>
              <a:t>Karoly</a:t>
            </a:r>
            <a:r>
              <a:rPr lang="en-AU" dirty="0"/>
              <a:t> is internationally recognised as a world leader in climate dynamics and climate change science. In his early research, he carried out pioneering studies that provided the theoretical basis for understanding observed linkages between climate anomalies at large distances across the globe. He identified, for the first time, the links between El Niño–Southern Oscillation events and variations of the Southern Hemisphere circulation. His research has led the development of methods for the detection and attribution of climate change, most recently for extreme climate events. David is also an international leader in the public communication of climate science.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664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this is what decided me in trying this presentation because it is not getting the publicity it needs – and deserves! Links are in the notes page.</a:t>
            </a:r>
          </a:p>
          <a:p>
            <a:r>
              <a:rPr lang="en-AU" dirty="0"/>
              <a:t>https://www.cambridge.org/core/journals/global-sustainability</a:t>
            </a:r>
          </a:p>
          <a:p>
            <a:r>
              <a:rPr lang="en-AU" dirty="0"/>
              <a:t>https://zenodo.org/record/7025334#.Y4Gj73bP29I</a:t>
            </a:r>
          </a:p>
          <a:p>
            <a:r>
              <a:rPr lang="en-AU" dirty="0"/>
              <a:t>https://www.cambridge.org/core/journals/global-sustainability/article/ten-new-insights-in-climate-science-2020-a-horizon-scan/02F477AAABBD220523748C654EBD6F15</a:t>
            </a:r>
          </a:p>
          <a:p>
            <a:r>
              <a:rPr lang="en-AU" dirty="0"/>
              <a:t>https://reneweconomy.com.au/terawatts-of-solar-and-a-million-new-jobs-new-report-crunches-net-zero-numbers/</a:t>
            </a:r>
          </a:p>
          <a:p>
            <a:r>
              <a:rPr lang="en-AU" dirty="0"/>
              <a:t>https://www.netzeroaustralia.net.au/     (Go to Publications to download the report)</a:t>
            </a:r>
          </a:p>
          <a:p>
            <a:r>
              <a:rPr lang="en-AU" dirty="0"/>
              <a:t>https://www.climatecollege.unimelb.edu.au/australias-paris-agreement-pathways</a:t>
            </a:r>
          </a:p>
          <a:p>
            <a:r>
              <a:rPr lang="en-AU" dirty="0"/>
              <a:t>https://bze.org.au/research_release/deploy/</a:t>
            </a:r>
          </a:p>
        </p:txBody>
      </p:sp>
      <p:sp>
        <p:nvSpPr>
          <p:cNvPr id="4" name="Slide Number Placeholder 3"/>
          <p:cNvSpPr>
            <a:spLocks noGrp="1"/>
          </p:cNvSpPr>
          <p:nvPr>
            <p:ph type="sldNum" sz="quarter" idx="5"/>
          </p:nvPr>
        </p:nvSpPr>
        <p:spPr/>
        <p:txBody>
          <a:bodyPr/>
          <a:lstStyle/>
          <a:p>
            <a:fld id="{312D69E6-F7E1-434F-AB02-B829E32190C6}" type="slidenum">
              <a:rPr lang="en-AU" smtClean="0"/>
              <a:pPr/>
              <a:t>49</a:t>
            </a:fld>
            <a:endParaRPr lang="en-AU"/>
          </a:p>
        </p:txBody>
      </p:sp>
    </p:spTree>
    <p:extLst>
      <p:ext uri="{BB962C8B-B14F-4D97-AF65-F5344CB8AC3E}">
        <p14:creationId xmlns:p14="http://schemas.microsoft.com/office/powerpoint/2010/main" val="3575517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want to highlight the idea of Australia as a clean SUPERPOWER as told by Ross Garnaut in this book, published 2019 and his latest one.</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50</a:t>
            </a:fld>
            <a:endParaRPr lang="en-AU"/>
          </a:p>
        </p:txBody>
      </p:sp>
    </p:spTree>
    <p:extLst>
      <p:ext uri="{BB962C8B-B14F-4D97-AF65-F5344CB8AC3E}">
        <p14:creationId xmlns:p14="http://schemas.microsoft.com/office/powerpoint/2010/main" val="117473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Like many other issues these days there is too much polarisation – having got rid of </a:t>
            </a:r>
            <a:r>
              <a:rPr lang="en-AU" dirty="0" err="1"/>
              <a:t>scomo</a:t>
            </a:r>
            <a:r>
              <a:rPr lang="en-AU" dirty="0"/>
              <a:t> it’s not as bad as it was, but there is too much yelling at each other – and not enough listening to what the other side is saying. If you don’t believe me have a look at the nonsense in the Herald Sun and the Australian.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259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Basically, what he is saying is that things are getting better!</a:t>
            </a:r>
          </a:p>
          <a:p>
            <a:r>
              <a:rPr lang="en-AU" dirty="0"/>
              <a:t>A decade back, the cost of action was much higher than the cost of not acting – at least for another decade or so.</a:t>
            </a:r>
          </a:p>
          <a:p>
            <a:r>
              <a:rPr lang="en-AU" dirty="0"/>
              <a:t>Now the cost of mitigation has become a lot less in the short term and very much less in the long term.</a:t>
            </a:r>
          </a:p>
        </p:txBody>
      </p:sp>
      <p:sp>
        <p:nvSpPr>
          <p:cNvPr id="4" name="Slide Number Placeholder 3"/>
          <p:cNvSpPr>
            <a:spLocks noGrp="1"/>
          </p:cNvSpPr>
          <p:nvPr>
            <p:ph type="sldNum" sz="quarter" idx="5"/>
          </p:nvPr>
        </p:nvSpPr>
        <p:spPr/>
        <p:txBody>
          <a:bodyPr/>
          <a:lstStyle/>
          <a:p>
            <a:fld id="{312D69E6-F7E1-434F-AB02-B829E32190C6}" type="slidenum">
              <a:rPr lang="en-AU" smtClean="0"/>
              <a:pPr/>
              <a:t>51</a:t>
            </a:fld>
            <a:endParaRPr lang="en-AU"/>
          </a:p>
        </p:txBody>
      </p:sp>
    </p:spTree>
    <p:extLst>
      <p:ext uri="{BB962C8B-B14F-4D97-AF65-F5344CB8AC3E}">
        <p14:creationId xmlns:p14="http://schemas.microsoft.com/office/powerpoint/2010/main" val="216805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Late last year I went to Ross Garnaut’s launch of his new book, written by him and several other climate experts. He shows that we, in Australia, can do A LOT to help the world deal with climate change. Because we have a large sunny, windy continent with relatively few people per sq km we can not only generate all our own clean energy, but also help other parts of the world reduce their emissions. In fact the take home message is…</a:t>
            </a:r>
          </a:p>
        </p:txBody>
      </p:sp>
      <p:sp>
        <p:nvSpPr>
          <p:cNvPr id="4" name="Slide Number Placeholder 3"/>
          <p:cNvSpPr>
            <a:spLocks noGrp="1"/>
          </p:cNvSpPr>
          <p:nvPr>
            <p:ph type="sldNum" sz="quarter" idx="5"/>
          </p:nvPr>
        </p:nvSpPr>
        <p:spPr/>
        <p:txBody>
          <a:bodyPr/>
          <a:lstStyle/>
          <a:p>
            <a:fld id="{312D69E6-F7E1-434F-AB02-B829E32190C6}" type="slidenum">
              <a:rPr lang="en-AU" smtClean="0"/>
              <a:pPr/>
              <a:t>52</a:t>
            </a:fld>
            <a:endParaRPr lang="en-AU"/>
          </a:p>
        </p:txBody>
      </p:sp>
    </p:spTree>
    <p:extLst>
      <p:ext uri="{BB962C8B-B14F-4D97-AF65-F5344CB8AC3E}">
        <p14:creationId xmlns:p14="http://schemas.microsoft.com/office/powerpoint/2010/main" val="2163823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AND HERE’S THE KEY MESSAGE!</a:t>
            </a:r>
          </a:p>
          <a:p>
            <a:r>
              <a:rPr lang="en-AU" dirty="0"/>
              <a:t>So much for the common Murdoch media refrain “we are too small to make a difference”!</a:t>
            </a:r>
          </a:p>
          <a:p>
            <a:r>
              <a:rPr lang="en-AU" dirty="0"/>
              <a:t>We’ll see how later.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53</a:t>
            </a:fld>
            <a:endParaRPr lang="en-AU"/>
          </a:p>
        </p:txBody>
      </p:sp>
    </p:spTree>
    <p:extLst>
      <p:ext uri="{BB962C8B-B14F-4D97-AF65-F5344CB8AC3E}">
        <p14:creationId xmlns:p14="http://schemas.microsoft.com/office/powerpoint/2010/main" val="15159221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first chapter is basically looking ahead at what each chapter is going to say in more detail.</a:t>
            </a:r>
          </a:p>
          <a:p>
            <a:r>
              <a:rPr lang="en-AU" dirty="0"/>
              <a:t>Can’t possibly do the book justice in the time we have! Get it and read it for Xmas!!</a:t>
            </a:r>
          </a:p>
        </p:txBody>
      </p:sp>
      <p:sp>
        <p:nvSpPr>
          <p:cNvPr id="4" name="Slide Number Placeholder 3"/>
          <p:cNvSpPr>
            <a:spLocks noGrp="1"/>
          </p:cNvSpPr>
          <p:nvPr>
            <p:ph type="sldNum" sz="quarter" idx="5"/>
          </p:nvPr>
        </p:nvSpPr>
        <p:spPr/>
        <p:txBody>
          <a:bodyPr/>
          <a:lstStyle/>
          <a:p>
            <a:fld id="{312D69E6-F7E1-434F-AB02-B829E32190C6}" type="slidenum">
              <a:rPr lang="en-AU" smtClean="0"/>
              <a:pPr/>
              <a:t>54</a:t>
            </a:fld>
            <a:endParaRPr lang="en-AU"/>
          </a:p>
        </p:txBody>
      </p:sp>
    </p:spTree>
    <p:extLst>
      <p:ext uri="{BB962C8B-B14F-4D97-AF65-F5344CB8AC3E}">
        <p14:creationId xmlns:p14="http://schemas.microsoft.com/office/powerpoint/2010/main" val="9699915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diagrams in the book are not great, I’ve substituted some with diagrams from other sources (or the original sources)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55</a:t>
            </a:fld>
            <a:endParaRPr lang="en-AU"/>
          </a:p>
        </p:txBody>
      </p:sp>
    </p:spTree>
    <p:extLst>
      <p:ext uri="{BB962C8B-B14F-4D97-AF65-F5344CB8AC3E}">
        <p14:creationId xmlns:p14="http://schemas.microsoft.com/office/powerpoint/2010/main" val="271500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the big question is, how much more CO2 can we put in the atmosphere without exceeding 1.5 or 2 degrees? The answer is that we don’t really know, but we can have a pretty good guess based on what our models tell us and on what has happened in the past. These figures are already 3 years old so subtract 120 Gt from all. And the answer is somewhere between zero and about 800 billion tonnes max. But we are emitting about 50 billion tonnes every year at present. So if we say 400 </a:t>
            </a:r>
            <a:r>
              <a:rPr lang="en-AU" dirty="0" err="1"/>
              <a:t>Gtn</a:t>
            </a:r>
            <a:r>
              <a:rPr lang="en-AU" dirty="0"/>
              <a:t>, we would have used it all up by 2030. And that’s only a </a:t>
            </a:r>
            <a:r>
              <a:rPr lang="en-AU" b="1" dirty="0"/>
              <a:t>66% chance</a:t>
            </a:r>
            <a:r>
              <a:rPr lang="en-AU" dirty="0"/>
              <a:t>. (others are for only a 50% chance!)  </a:t>
            </a:r>
          </a:p>
          <a:p>
            <a:r>
              <a:rPr lang="en-AU" dirty="0"/>
              <a:t>NOTE: Annual emissions of CO2 about 40 </a:t>
            </a:r>
            <a:r>
              <a:rPr lang="en-AU" dirty="0" err="1"/>
              <a:t>Gtn</a:t>
            </a:r>
            <a:r>
              <a:rPr lang="en-AU" dirty="0"/>
              <a:t>, but when others are added it’s about 50 GtnCO2eq</a:t>
            </a:r>
          </a:p>
          <a:p>
            <a:r>
              <a:rPr lang="en-AU" dirty="0"/>
              <a:t>From https://www.carbonbrief.org/</a:t>
            </a:r>
          </a:p>
        </p:txBody>
      </p:sp>
      <p:sp>
        <p:nvSpPr>
          <p:cNvPr id="4" name="Slide Number Placeholder 3"/>
          <p:cNvSpPr>
            <a:spLocks noGrp="1"/>
          </p:cNvSpPr>
          <p:nvPr>
            <p:ph type="sldNum" sz="quarter" idx="5"/>
          </p:nvPr>
        </p:nvSpPr>
        <p:spPr/>
        <p:txBody>
          <a:bodyPr/>
          <a:lstStyle/>
          <a:p>
            <a:fld id="{312D69E6-F7E1-434F-AB02-B829E32190C6}" type="slidenum">
              <a:rPr lang="en-AU" smtClean="0"/>
              <a:pPr/>
              <a:t>56</a:t>
            </a:fld>
            <a:endParaRPr lang="en-AU"/>
          </a:p>
        </p:txBody>
      </p:sp>
    </p:spTree>
    <p:extLst>
      <p:ext uri="{BB962C8B-B14F-4D97-AF65-F5344CB8AC3E}">
        <p14:creationId xmlns:p14="http://schemas.microsoft.com/office/powerpoint/2010/main" val="27642086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was 2016 and so about 6 x 50 Gt has already gone – leaving around only 300 Gt. But that is all for the world. We have already used up more than our fair share AND we have the sunshine, the wind, the technology and the wealth to cut emissions drastically over the next decade. To imagine we can do it over the next 30 years is just criminal.</a:t>
            </a:r>
          </a:p>
        </p:txBody>
      </p:sp>
      <p:sp>
        <p:nvSpPr>
          <p:cNvPr id="4" name="Slide Number Placeholder 3"/>
          <p:cNvSpPr>
            <a:spLocks noGrp="1"/>
          </p:cNvSpPr>
          <p:nvPr>
            <p:ph type="sldNum" sz="quarter" idx="5"/>
          </p:nvPr>
        </p:nvSpPr>
        <p:spPr/>
        <p:txBody>
          <a:bodyPr/>
          <a:lstStyle/>
          <a:p>
            <a:fld id="{312D69E6-F7E1-434F-AB02-B829E32190C6}" type="slidenum">
              <a:rPr lang="en-AU" smtClean="0"/>
              <a:pPr/>
              <a:t>57</a:t>
            </a:fld>
            <a:endParaRPr lang="en-AU"/>
          </a:p>
        </p:txBody>
      </p:sp>
    </p:spTree>
    <p:extLst>
      <p:ext uri="{BB962C8B-B14F-4D97-AF65-F5344CB8AC3E}">
        <p14:creationId xmlns:p14="http://schemas.microsoft.com/office/powerpoint/2010/main" val="168225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t>
            </a:r>
            <a:r>
              <a:rPr lang="en-AU" dirty="0" err="1"/>
              <a:t>diags</a:t>
            </a:r>
            <a:r>
              <a:rPr lang="en-AU" dirty="0"/>
              <a:t> in Superpower are not great, but the message is clear – we need an urgent change from the past or we will be heading to +3 or +4 degrees! NDC = </a:t>
            </a:r>
            <a:r>
              <a:rPr lang="en-AU" b="1" dirty="0"/>
              <a:t>Nationally determined contributions</a:t>
            </a:r>
            <a:r>
              <a:rPr lang="en-AU" dirty="0"/>
              <a:t> are at the heart of the Paris Agreement and the achievement of its long-term goals. NDCs embody efforts by each country to reduce national emissions and adapt to the impacts of climate change.</a:t>
            </a:r>
          </a:p>
          <a:p>
            <a:r>
              <a:rPr lang="en-AU" dirty="0"/>
              <a:t>At present NDCs are not sufficient to keep warming below 2 degrees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58</a:t>
            </a:fld>
            <a:endParaRPr lang="en-AU"/>
          </a:p>
        </p:txBody>
      </p:sp>
    </p:spTree>
    <p:extLst>
      <p:ext uri="{BB962C8B-B14F-4D97-AF65-F5344CB8AC3E}">
        <p14:creationId xmlns:p14="http://schemas.microsoft.com/office/powerpoint/2010/main" val="3054435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Given the ‘best case’ scenario hopefully we will stay below +2 deg. But what happens in the next decade is critical, but dubious.</a:t>
            </a:r>
          </a:p>
          <a:p>
            <a:r>
              <a:rPr lang="en-AU" dirty="0"/>
              <a:t>This diagram adapted by KB from the original source: </a:t>
            </a:r>
            <a:r>
              <a:rPr lang="en-AU" i="1" dirty="0"/>
              <a:t>Realization of Paris Agreement pledges may limit warming just below 2°C</a:t>
            </a:r>
            <a:r>
              <a:rPr lang="en-AU" dirty="0"/>
              <a:t> Malte </a:t>
            </a:r>
            <a:r>
              <a:rPr lang="en-AU" dirty="0" err="1"/>
              <a:t>Meinshausen</a:t>
            </a:r>
            <a:r>
              <a:rPr lang="en-AU" dirty="0"/>
              <a:t> et.al available at:  https://www.nature.com/articles/s41586-022-04553-z </a:t>
            </a:r>
          </a:p>
          <a:p>
            <a:r>
              <a:rPr lang="en-AU" dirty="0"/>
              <a:t>(Subscription)</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59</a:t>
            </a:fld>
            <a:endParaRPr lang="en-AU"/>
          </a:p>
        </p:txBody>
      </p:sp>
    </p:spTree>
    <p:extLst>
      <p:ext uri="{BB962C8B-B14F-4D97-AF65-F5344CB8AC3E}">
        <p14:creationId xmlns:p14="http://schemas.microsoft.com/office/powerpoint/2010/main" val="40834830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Unfortunately, COP27 was not a great success – partly due to Russia’s invasion, but also due to fossil fuel lobbyists.</a:t>
            </a:r>
          </a:p>
          <a:p>
            <a:r>
              <a:rPr lang="en-AU" dirty="0"/>
              <a:t>https://theconversation.com/cop27-flinched-on-phasing-out-all-fossil-fuels-whats-next-for-the-fight-to-keep-them-in-the-ground-194941</a:t>
            </a:r>
          </a:p>
          <a:p>
            <a:r>
              <a:rPr lang="en-AU" dirty="0"/>
              <a:t>The Conversation, Imagine </a:t>
            </a:r>
            <a:r>
              <a:rPr lang="en-AU"/>
              <a:t>newsletter: Gmail </a:t>
            </a:r>
            <a:r>
              <a:rPr lang="en-AU" dirty="0"/>
              <a:t>- How oil firms spend mega-profits.pdf</a:t>
            </a:r>
          </a:p>
        </p:txBody>
      </p:sp>
      <p:sp>
        <p:nvSpPr>
          <p:cNvPr id="4" name="Slide Number Placeholder 3"/>
          <p:cNvSpPr>
            <a:spLocks noGrp="1"/>
          </p:cNvSpPr>
          <p:nvPr>
            <p:ph type="sldNum" sz="quarter" idx="5"/>
          </p:nvPr>
        </p:nvSpPr>
        <p:spPr/>
        <p:txBody>
          <a:bodyPr/>
          <a:lstStyle/>
          <a:p>
            <a:fld id="{312D69E6-F7E1-434F-AB02-B829E32190C6}" type="slidenum">
              <a:rPr lang="en-AU" smtClean="0"/>
              <a:pPr/>
              <a:t>60</a:t>
            </a:fld>
            <a:endParaRPr lang="en-AU"/>
          </a:p>
        </p:txBody>
      </p:sp>
    </p:spTree>
    <p:extLst>
      <p:ext uri="{BB962C8B-B14F-4D97-AF65-F5344CB8AC3E}">
        <p14:creationId xmlns:p14="http://schemas.microsoft.com/office/powerpoint/2010/main" val="550287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is too much yelling at each other. Did Bob Brown lose the election for Shorten? </a:t>
            </a:r>
          </a:p>
          <a:p>
            <a:r>
              <a:rPr lang="en-AU" dirty="0"/>
              <a:t>Bolt always yelling, never listening.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330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Net zero by 2045 for high income countries. But we can do it much more easily than US, UK, EU – AND we can help other countries.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61</a:t>
            </a:fld>
            <a:endParaRPr lang="en-AU"/>
          </a:p>
        </p:txBody>
      </p:sp>
    </p:spTree>
    <p:extLst>
      <p:ext uri="{BB962C8B-B14F-4D97-AF65-F5344CB8AC3E}">
        <p14:creationId xmlns:p14="http://schemas.microsoft.com/office/powerpoint/2010/main" val="1902559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we are only 0.33% of the population we emit something like 1.2% of GHGs. So we need to take more responsibility to get them down. The Climate Change Authority worked out that our fair share was 0.97% (1%?)</a:t>
            </a:r>
          </a:p>
          <a:p>
            <a:r>
              <a:rPr lang="en-AU" dirty="0"/>
              <a:t>That means we need to get to net0 by 2035! That is a BIG CHANGE from what we have been doing.</a:t>
            </a:r>
          </a:p>
          <a:p>
            <a:r>
              <a:rPr lang="en-AU" dirty="0"/>
              <a:t>Note C$ dip at 2014 and then rise after Abbott.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8362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Notice that the table is 2013 figures, but we have emitted something like 500 Gt since then!</a:t>
            </a:r>
          </a:p>
        </p:txBody>
      </p:sp>
      <p:sp>
        <p:nvSpPr>
          <p:cNvPr id="4" name="Slide Number Placeholder 3"/>
          <p:cNvSpPr>
            <a:spLocks noGrp="1"/>
          </p:cNvSpPr>
          <p:nvPr>
            <p:ph type="sldNum" sz="quarter" idx="5"/>
          </p:nvPr>
        </p:nvSpPr>
        <p:spPr/>
        <p:txBody>
          <a:bodyPr/>
          <a:lstStyle/>
          <a:p>
            <a:fld id="{312D69E6-F7E1-434F-AB02-B829E32190C6}" type="slidenum">
              <a:rPr lang="en-AU" smtClean="0"/>
              <a:pPr/>
              <a:t>63</a:t>
            </a:fld>
            <a:endParaRPr lang="en-AU"/>
          </a:p>
        </p:txBody>
      </p:sp>
    </p:spTree>
    <p:extLst>
      <p:ext uri="{BB962C8B-B14F-4D97-AF65-F5344CB8AC3E}">
        <p14:creationId xmlns:p14="http://schemas.microsoft.com/office/powerpoint/2010/main" val="115699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problem is that even Aust will have a huge problem doing that – much less countries like China!</a:t>
            </a:r>
          </a:p>
          <a:p>
            <a:r>
              <a:rPr lang="en-AU" dirty="0"/>
              <a:t>But is a 50% chance of staying below 1.5 deg ok? </a:t>
            </a:r>
          </a:p>
          <a:p>
            <a:r>
              <a:rPr lang="en-AU" dirty="0"/>
              <a:t>Would you fly in an aeroplane if there was a 50% chance the wings would fall off?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856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Table 3.1 US Geological Survey (USGS) list of critical elements, ordered by crustal scarcity (relative to iron), with Australian production and reserves by global rank and main uses. Light grey signifies current Australian production. White signifies no known significant Australian reserve. Dark grey signifies known Australian reserves with no current or only very limited production (for example, Australia has vast silicon potential but only very limited current production at SIMOCA’s facility at </a:t>
            </a:r>
            <a:r>
              <a:rPr lang="en-AU" dirty="0" err="1"/>
              <a:t>Kemerton</a:t>
            </a:r>
            <a:r>
              <a:rPr lang="en-AU" dirty="0"/>
              <a:t> in Western Australia) but potential for globally significant future production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65</a:t>
            </a:fld>
            <a:endParaRPr lang="en-AU"/>
          </a:p>
        </p:txBody>
      </p:sp>
    </p:spTree>
    <p:extLst>
      <p:ext uri="{BB962C8B-B14F-4D97-AF65-F5344CB8AC3E}">
        <p14:creationId xmlns:p14="http://schemas.microsoft.com/office/powerpoint/2010/main" val="1521540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Of course it’s not quite that simple. The cost of processing the ores overseas has been a lot less than here and capitalism being what it is doesn’t care where it happens.</a:t>
            </a:r>
          </a:p>
          <a:p>
            <a:r>
              <a:rPr lang="en-AU" dirty="0"/>
              <a:t>But the big point is that we can use RENEWABLE ENERGY to process the ores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66</a:t>
            </a:fld>
            <a:endParaRPr lang="en-AU"/>
          </a:p>
        </p:txBody>
      </p:sp>
    </p:spTree>
    <p:extLst>
      <p:ext uri="{BB962C8B-B14F-4D97-AF65-F5344CB8AC3E}">
        <p14:creationId xmlns:p14="http://schemas.microsoft.com/office/powerpoint/2010/main" val="1844968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Steel needs lots of heat from FFs and C from coal to combine with the O -&gt; CO</a:t>
            </a:r>
            <a:r>
              <a:rPr lang="en-AU" baseline="-25000" dirty="0"/>
              <a:t>2</a:t>
            </a:r>
          </a:p>
          <a:p>
            <a:r>
              <a:rPr lang="en-AU" baseline="0" dirty="0"/>
              <a:t>Cement from limestone needs heat to drive out the CO</a:t>
            </a:r>
            <a:r>
              <a:rPr lang="en-AU" baseline="-25000" dirty="0"/>
              <a:t>2</a:t>
            </a:r>
            <a:r>
              <a:rPr lang="en-AU" baseline="0" dirty="0"/>
              <a:t> from the </a:t>
            </a:r>
            <a:r>
              <a:rPr lang="en-AU" baseline="30000" dirty="0"/>
              <a:t>-</a:t>
            </a:r>
            <a:r>
              <a:rPr lang="en-AU" baseline="0" dirty="0"/>
              <a:t>CO</a:t>
            </a:r>
            <a:r>
              <a:rPr lang="en-AU" baseline="-25000" dirty="0"/>
              <a:t>3</a:t>
            </a:r>
          </a:p>
          <a:p>
            <a:r>
              <a:rPr lang="en-AU" dirty="0"/>
              <a:t>https://www.iea.org/reports/iron-and-steel-technology-roadmap</a:t>
            </a:r>
          </a:p>
          <a:p>
            <a:endParaRPr lang="en-AU" dirty="0"/>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67</a:t>
            </a:fld>
            <a:endParaRPr lang="en-AU"/>
          </a:p>
        </p:txBody>
      </p:sp>
    </p:spTree>
    <p:extLst>
      <p:ext uri="{BB962C8B-B14F-4D97-AF65-F5344CB8AC3E}">
        <p14:creationId xmlns:p14="http://schemas.microsoft.com/office/powerpoint/2010/main" val="40537063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are not counting emissions used on our behalf in China and other countries.</a:t>
            </a:r>
          </a:p>
          <a:p>
            <a:r>
              <a:rPr lang="en-AU" dirty="0"/>
              <a:t>Using our coal and our iron ore!  But there are better ways to make steel!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0027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we wait until someone gets around to doing it the Germans are doing it! Note 2019.</a:t>
            </a:r>
          </a:p>
        </p:txBody>
      </p:sp>
      <p:sp>
        <p:nvSpPr>
          <p:cNvPr id="4" name="Slide Number Placeholder 3"/>
          <p:cNvSpPr>
            <a:spLocks noGrp="1"/>
          </p:cNvSpPr>
          <p:nvPr>
            <p:ph type="sldNum" sz="quarter" idx="5"/>
          </p:nvPr>
        </p:nvSpPr>
        <p:spPr/>
        <p:txBody>
          <a:bodyPr/>
          <a:lstStyle/>
          <a:p>
            <a:fld id="{312D69E6-F7E1-434F-AB02-B829E32190C6}" type="slidenum">
              <a:rPr lang="en-AU" smtClean="0"/>
              <a:pPr/>
              <a:t>69</a:t>
            </a:fld>
            <a:endParaRPr lang="en-AU"/>
          </a:p>
        </p:txBody>
      </p:sp>
    </p:spTree>
    <p:extLst>
      <p:ext uri="{BB962C8B-B14F-4D97-AF65-F5344CB8AC3E}">
        <p14:creationId xmlns:p14="http://schemas.microsoft.com/office/powerpoint/2010/main" val="19373706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Diagram and article at </a:t>
            </a:r>
            <a:r>
              <a:rPr lang="en-AU" dirty="0" err="1"/>
              <a:t>Jue</a:t>
            </a:r>
            <a:r>
              <a:rPr lang="en-AU" dirty="0"/>
              <a:t> Tang, Man-sheng Chu, Feng Li, Cong Feng, Zheng-gen Liu, and Yu-sheng Zhou, Development and progress on hydrogen metallurgy, Int. J. Miner. Metall. Mater., 27(2020), No. 6, pp. 713-723. https://doi.org/10.1007/s12613-020-2021-4</a:t>
            </a:r>
          </a:p>
          <a:p>
            <a:r>
              <a:rPr lang="en-AU" dirty="0"/>
              <a:t>Or http://ijmmm.ustb.edu.cn/en/article/doi/10.1007/s12613-020-2021-4</a:t>
            </a:r>
          </a:p>
        </p:txBody>
      </p:sp>
      <p:sp>
        <p:nvSpPr>
          <p:cNvPr id="4" name="Slide Number Placeholder 3"/>
          <p:cNvSpPr>
            <a:spLocks noGrp="1"/>
          </p:cNvSpPr>
          <p:nvPr>
            <p:ph type="sldNum" sz="quarter" idx="5"/>
          </p:nvPr>
        </p:nvSpPr>
        <p:spPr/>
        <p:txBody>
          <a:bodyPr/>
          <a:lstStyle/>
          <a:p>
            <a:fld id="{312D69E6-F7E1-434F-AB02-B829E32190C6}" type="slidenum">
              <a:rPr lang="en-AU" smtClean="0"/>
              <a:pPr/>
              <a:t>70</a:t>
            </a:fld>
            <a:endParaRPr lang="en-AU"/>
          </a:p>
        </p:txBody>
      </p:sp>
    </p:spTree>
    <p:extLst>
      <p:ext uri="{BB962C8B-B14F-4D97-AF65-F5344CB8AC3E}">
        <p14:creationId xmlns:p14="http://schemas.microsoft.com/office/powerpoint/2010/main" val="108325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how do we talk to our students about this very difficult topic?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9130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More recent growth mostly due to wind and utility solar – rooftop is becoming saturated</a:t>
            </a:r>
          </a:p>
          <a:p>
            <a:r>
              <a:rPr lang="en-AU" dirty="0"/>
              <a:t>So we have almost a quarter of our NEM energy from solar and wind.</a:t>
            </a:r>
          </a:p>
        </p:txBody>
      </p:sp>
      <p:sp>
        <p:nvSpPr>
          <p:cNvPr id="4" name="Slide Number Placeholder 3"/>
          <p:cNvSpPr>
            <a:spLocks noGrp="1"/>
          </p:cNvSpPr>
          <p:nvPr>
            <p:ph type="sldNum" sz="quarter" idx="5"/>
          </p:nvPr>
        </p:nvSpPr>
        <p:spPr/>
        <p:txBody>
          <a:bodyPr/>
          <a:lstStyle/>
          <a:p>
            <a:fld id="{312D69E6-F7E1-434F-AB02-B829E32190C6}" type="slidenum">
              <a:rPr lang="en-AU" smtClean="0"/>
              <a:pPr/>
              <a:t>71</a:t>
            </a:fld>
            <a:endParaRPr lang="en-AU"/>
          </a:p>
        </p:txBody>
      </p:sp>
    </p:spTree>
    <p:extLst>
      <p:ext uri="{BB962C8B-B14F-4D97-AF65-F5344CB8AC3E}">
        <p14:creationId xmlns:p14="http://schemas.microsoft.com/office/powerpoint/2010/main" val="2967650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 all of Nov is included. Note we use most energy in Jan and Jul.</a:t>
            </a:r>
          </a:p>
          <a:p>
            <a:r>
              <a:rPr lang="en-AU" dirty="0"/>
              <a:t>Source https://opennem.org.au/energy/nem/?</a:t>
            </a:r>
          </a:p>
          <a:p>
            <a:r>
              <a:rPr lang="en-AU" dirty="0"/>
              <a:t>Solar 14.3%   Wind 12.7%   Hydro 7.2%   Gas 9.1%   Coal 56.3%</a:t>
            </a:r>
          </a:p>
        </p:txBody>
      </p:sp>
      <p:sp>
        <p:nvSpPr>
          <p:cNvPr id="4" name="Slide Number Placeholder 3"/>
          <p:cNvSpPr>
            <a:spLocks noGrp="1"/>
          </p:cNvSpPr>
          <p:nvPr>
            <p:ph type="sldNum" sz="quarter" idx="5"/>
          </p:nvPr>
        </p:nvSpPr>
        <p:spPr/>
        <p:txBody>
          <a:bodyPr/>
          <a:lstStyle/>
          <a:p>
            <a:fld id="{312D69E6-F7E1-434F-AB02-B829E32190C6}" type="slidenum">
              <a:rPr lang="en-AU" smtClean="0"/>
              <a:pPr/>
              <a:t>72</a:t>
            </a:fld>
            <a:endParaRPr lang="en-AU"/>
          </a:p>
        </p:txBody>
      </p:sp>
    </p:spTree>
    <p:extLst>
      <p:ext uri="{BB962C8B-B14F-4D97-AF65-F5344CB8AC3E}">
        <p14:creationId xmlns:p14="http://schemas.microsoft.com/office/powerpoint/2010/main" val="23899312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the potential to process huge amounts of iron ore and then sell ‘green steel’ to China</a:t>
            </a:r>
          </a:p>
          <a:p>
            <a:r>
              <a:rPr lang="en-AU" dirty="0"/>
              <a:t>And boost our economy!</a:t>
            </a:r>
          </a:p>
        </p:txBody>
      </p:sp>
      <p:sp>
        <p:nvSpPr>
          <p:cNvPr id="4" name="Slide Number Placeholder 3"/>
          <p:cNvSpPr>
            <a:spLocks noGrp="1"/>
          </p:cNvSpPr>
          <p:nvPr>
            <p:ph type="sldNum" sz="quarter" idx="5"/>
          </p:nvPr>
        </p:nvSpPr>
        <p:spPr/>
        <p:txBody>
          <a:bodyPr/>
          <a:lstStyle/>
          <a:p>
            <a:fld id="{312D69E6-F7E1-434F-AB02-B829E32190C6}" type="slidenum">
              <a:rPr lang="en-AU" smtClean="0"/>
              <a:pPr/>
              <a:t>73</a:t>
            </a:fld>
            <a:endParaRPr lang="en-AU"/>
          </a:p>
        </p:txBody>
      </p:sp>
    </p:spTree>
    <p:extLst>
      <p:ext uri="{BB962C8B-B14F-4D97-AF65-F5344CB8AC3E}">
        <p14:creationId xmlns:p14="http://schemas.microsoft.com/office/powerpoint/2010/main" val="29110523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China will have huge problems supplying it’s own population with renewable energy, much less using huge amounts for steel making. So, where better to process iron ore to steel…</a:t>
            </a:r>
          </a:p>
        </p:txBody>
      </p:sp>
      <p:sp>
        <p:nvSpPr>
          <p:cNvPr id="4" name="Slide Number Placeholder 3"/>
          <p:cNvSpPr>
            <a:spLocks noGrp="1"/>
          </p:cNvSpPr>
          <p:nvPr>
            <p:ph type="sldNum" sz="quarter" idx="5"/>
          </p:nvPr>
        </p:nvSpPr>
        <p:spPr/>
        <p:txBody>
          <a:bodyPr/>
          <a:lstStyle/>
          <a:p>
            <a:fld id="{312D69E6-F7E1-434F-AB02-B829E32190C6}" type="slidenum">
              <a:rPr lang="en-AU" smtClean="0"/>
              <a:pPr/>
              <a:t>74</a:t>
            </a:fld>
            <a:endParaRPr lang="en-AU"/>
          </a:p>
        </p:txBody>
      </p:sp>
    </p:spTree>
    <p:extLst>
      <p:ext uri="{BB962C8B-B14F-4D97-AF65-F5344CB8AC3E}">
        <p14:creationId xmlns:p14="http://schemas.microsoft.com/office/powerpoint/2010/main" val="29036937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Global potential for wind-generated electricity Xi Lua, Michael B. </a:t>
            </a:r>
            <a:r>
              <a:rPr lang="en-AU" dirty="0" err="1"/>
              <a:t>McElroya</a:t>
            </a:r>
            <a:r>
              <a:rPr lang="en-AU" dirty="0"/>
              <a:t>, and </a:t>
            </a:r>
            <a:r>
              <a:rPr lang="en-AU" dirty="0" err="1"/>
              <a:t>Juha</a:t>
            </a:r>
            <a:r>
              <a:rPr lang="en-AU" dirty="0"/>
              <a:t> </a:t>
            </a:r>
            <a:r>
              <a:rPr lang="en-AU" dirty="0" err="1"/>
              <a:t>Kiviluomac</a:t>
            </a:r>
            <a:r>
              <a:rPr lang="en-AU" dirty="0"/>
              <a:t> PNAS 2009 School of Engineering and Applied Science, Cruft Lab, and Department of Earth and Planetary Sciences, Harvard University; and VTT Technical Research Centre of Finland.  [Graph from their data KB]</a:t>
            </a:r>
          </a:p>
          <a:p>
            <a:r>
              <a:rPr lang="en-AU" dirty="0"/>
              <a:t>NOTE: Denmark has installed way more than us per person!!  (A little </a:t>
            </a:r>
            <a:r>
              <a:rPr lang="en-AU"/>
              <a:t>less total)</a:t>
            </a:r>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76</a:t>
            </a:fld>
            <a:endParaRPr lang="en-AU"/>
          </a:p>
        </p:txBody>
      </p:sp>
    </p:spTree>
    <p:extLst>
      <p:ext uri="{BB962C8B-B14F-4D97-AF65-F5344CB8AC3E}">
        <p14:creationId xmlns:p14="http://schemas.microsoft.com/office/powerpoint/2010/main" val="9550199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fact around 6 times our current TOTAL energy.</a:t>
            </a:r>
          </a:p>
        </p:txBody>
      </p:sp>
      <p:sp>
        <p:nvSpPr>
          <p:cNvPr id="4" name="Slide Number Placeholder 3"/>
          <p:cNvSpPr>
            <a:spLocks noGrp="1"/>
          </p:cNvSpPr>
          <p:nvPr>
            <p:ph type="sldNum" sz="quarter" idx="5"/>
          </p:nvPr>
        </p:nvSpPr>
        <p:spPr/>
        <p:txBody>
          <a:bodyPr/>
          <a:lstStyle/>
          <a:p>
            <a:fld id="{312D69E6-F7E1-434F-AB02-B829E32190C6}" type="slidenum">
              <a:rPr lang="en-AU" smtClean="0"/>
              <a:pPr/>
              <a:t>77</a:t>
            </a:fld>
            <a:endParaRPr lang="en-AU"/>
          </a:p>
        </p:txBody>
      </p:sp>
    </p:spTree>
    <p:extLst>
      <p:ext uri="{BB962C8B-B14F-4D97-AF65-F5344CB8AC3E}">
        <p14:creationId xmlns:p14="http://schemas.microsoft.com/office/powerpoint/2010/main" val="12739458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78</a:t>
            </a:fld>
            <a:endParaRPr lang="en-AU"/>
          </a:p>
        </p:txBody>
      </p:sp>
    </p:spTree>
    <p:extLst>
      <p:ext uri="{BB962C8B-B14F-4D97-AF65-F5344CB8AC3E}">
        <p14:creationId xmlns:p14="http://schemas.microsoft.com/office/powerpoint/2010/main" val="30298951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79</a:t>
            </a:fld>
            <a:endParaRPr lang="en-AU"/>
          </a:p>
        </p:txBody>
      </p:sp>
    </p:spTree>
    <p:extLst>
      <p:ext uri="{BB962C8B-B14F-4D97-AF65-F5344CB8AC3E}">
        <p14:creationId xmlns:p14="http://schemas.microsoft.com/office/powerpoint/2010/main" val="12844813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0" i="0" u="none" strike="noStrike" baseline="0" dirty="0">
                <a:latin typeface="+mn-lt"/>
              </a:rPr>
              <a:t>How Green Are the National Hydrogen Strategies?  </a:t>
            </a:r>
            <a:r>
              <a:rPr lang="en-AU" sz="1200" b="0" i="0" u="none" strike="noStrike" baseline="0" dirty="0" err="1">
                <a:latin typeface="+mn-lt"/>
              </a:rPr>
              <a:t>Wenting</a:t>
            </a:r>
            <a:r>
              <a:rPr lang="en-AU" sz="1200" b="0" i="0" u="none" strike="noStrike" baseline="0" dirty="0">
                <a:latin typeface="+mn-lt"/>
              </a:rPr>
              <a:t> Cheng 1,* and Sora Lee 2</a:t>
            </a:r>
          </a:p>
          <a:p>
            <a:pPr algn="l"/>
            <a:r>
              <a:rPr lang="en-AU" sz="1200" b="0" i="0" u="none" strike="noStrike" baseline="0" dirty="0">
                <a:latin typeface="+mn-lt"/>
              </a:rPr>
              <a:t>1 College of Law, The Australian National University, Canberra, ACT 2601, Australia</a:t>
            </a:r>
          </a:p>
          <a:p>
            <a:pPr algn="l"/>
            <a:r>
              <a:rPr lang="en-AU" sz="1200" b="0" i="0" u="none" strike="noStrike" baseline="0" dirty="0">
                <a:latin typeface="+mn-lt"/>
              </a:rPr>
              <a:t>2 School of Regulation and Global Governance (</a:t>
            </a:r>
            <a:r>
              <a:rPr lang="en-AU" sz="1200" b="0" i="0" u="none" strike="noStrike" baseline="0" dirty="0" err="1">
                <a:latin typeface="+mn-lt"/>
              </a:rPr>
              <a:t>RegNet</a:t>
            </a:r>
            <a:r>
              <a:rPr lang="en-AU" sz="1200" b="0" i="0" u="none" strike="noStrike" baseline="0" dirty="0">
                <a:latin typeface="+mn-lt"/>
              </a:rPr>
              <a:t>), The Australian National University</a:t>
            </a:r>
            <a:endParaRPr lang="en-AU" sz="1200" b="0" dirty="0">
              <a:latin typeface="+mn-lt"/>
            </a:endParaRPr>
          </a:p>
        </p:txBody>
      </p:sp>
      <p:sp>
        <p:nvSpPr>
          <p:cNvPr id="4" name="Slide Number Placeholder 3"/>
          <p:cNvSpPr>
            <a:spLocks noGrp="1"/>
          </p:cNvSpPr>
          <p:nvPr>
            <p:ph type="sldNum" sz="quarter" idx="5"/>
          </p:nvPr>
        </p:nvSpPr>
        <p:spPr/>
        <p:txBody>
          <a:bodyPr/>
          <a:lstStyle/>
          <a:p>
            <a:fld id="{312D69E6-F7E1-434F-AB02-B829E32190C6}" type="slidenum">
              <a:rPr lang="en-AU" smtClean="0"/>
              <a:pPr/>
              <a:t>80</a:t>
            </a:fld>
            <a:endParaRPr lang="en-AU"/>
          </a:p>
        </p:txBody>
      </p:sp>
    </p:spTree>
    <p:extLst>
      <p:ext uri="{BB962C8B-B14F-4D97-AF65-F5344CB8AC3E}">
        <p14:creationId xmlns:p14="http://schemas.microsoft.com/office/powerpoint/2010/main" val="13164934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0" i="0" u="none" strike="noStrike" baseline="0" dirty="0">
                <a:latin typeface="+mn-lt"/>
              </a:rPr>
              <a:t>How Green Are the National Hydrogen Strategies?  </a:t>
            </a:r>
            <a:r>
              <a:rPr lang="en-AU" sz="1200" b="0" i="0" u="none" strike="noStrike" baseline="0" dirty="0" err="1">
                <a:latin typeface="+mn-lt"/>
              </a:rPr>
              <a:t>Wenting</a:t>
            </a:r>
            <a:r>
              <a:rPr lang="en-AU" sz="1200" b="0" i="0" u="none" strike="noStrike" baseline="0" dirty="0">
                <a:latin typeface="+mn-lt"/>
              </a:rPr>
              <a:t> Cheng 1,* and Sora Lee 2</a:t>
            </a:r>
          </a:p>
          <a:p>
            <a:pPr algn="l"/>
            <a:r>
              <a:rPr lang="en-AU" sz="1200" b="0" i="0" u="none" strike="noStrike" baseline="0" dirty="0">
                <a:latin typeface="+mn-lt"/>
              </a:rPr>
              <a:t>1 College of Law, The Australian National University, Canberra, ACT 2601, Australia</a:t>
            </a:r>
          </a:p>
          <a:p>
            <a:pPr algn="l"/>
            <a:r>
              <a:rPr lang="en-AU" sz="1200" b="0" i="0" u="none" strike="noStrike" baseline="0" dirty="0">
                <a:latin typeface="+mn-lt"/>
              </a:rPr>
              <a:t>2 School of Regulation and Global Governance (</a:t>
            </a:r>
            <a:r>
              <a:rPr lang="en-AU" sz="1200" b="0" i="0" u="none" strike="noStrike" baseline="0" dirty="0" err="1">
                <a:latin typeface="+mn-lt"/>
              </a:rPr>
              <a:t>RegNet</a:t>
            </a:r>
            <a:r>
              <a:rPr lang="en-AU" sz="1200" b="0" i="0" u="none" strike="noStrike" baseline="0" dirty="0">
                <a:latin typeface="+mn-lt"/>
              </a:rPr>
              <a:t>), The Australian National University</a:t>
            </a:r>
            <a:endParaRPr lang="en-AU" sz="1200" b="0" dirty="0">
              <a:latin typeface="+mn-lt"/>
            </a:endParaRPr>
          </a:p>
        </p:txBody>
      </p:sp>
      <p:sp>
        <p:nvSpPr>
          <p:cNvPr id="4" name="Slide Number Placeholder 3"/>
          <p:cNvSpPr>
            <a:spLocks noGrp="1"/>
          </p:cNvSpPr>
          <p:nvPr>
            <p:ph type="sldNum" sz="quarter" idx="5"/>
          </p:nvPr>
        </p:nvSpPr>
        <p:spPr/>
        <p:txBody>
          <a:bodyPr/>
          <a:lstStyle/>
          <a:p>
            <a:fld id="{312D69E6-F7E1-434F-AB02-B829E32190C6}" type="slidenum">
              <a:rPr lang="en-AU" smtClean="0"/>
              <a:pPr/>
              <a:t>81</a:t>
            </a:fld>
            <a:endParaRPr lang="en-AU"/>
          </a:p>
        </p:txBody>
      </p:sp>
    </p:spTree>
    <p:extLst>
      <p:ext uri="{BB962C8B-B14F-4D97-AF65-F5344CB8AC3E}">
        <p14:creationId xmlns:p14="http://schemas.microsoft.com/office/powerpoint/2010/main" val="3485171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how do we talk to our students about this very difficult topic?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6753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Hopefully the cost of H2 will fall dramatically once it is being done large scale!</a:t>
            </a:r>
          </a:p>
        </p:txBody>
      </p:sp>
      <p:sp>
        <p:nvSpPr>
          <p:cNvPr id="4" name="Slide Number Placeholder 3"/>
          <p:cNvSpPr>
            <a:spLocks noGrp="1"/>
          </p:cNvSpPr>
          <p:nvPr>
            <p:ph type="sldNum" sz="quarter" idx="5"/>
          </p:nvPr>
        </p:nvSpPr>
        <p:spPr/>
        <p:txBody>
          <a:bodyPr/>
          <a:lstStyle/>
          <a:p>
            <a:fld id="{312D69E6-F7E1-434F-AB02-B829E32190C6}" type="slidenum">
              <a:rPr lang="en-AU" smtClean="0"/>
              <a:pPr/>
              <a:t>82</a:t>
            </a:fld>
            <a:endParaRPr lang="en-AU"/>
          </a:p>
        </p:txBody>
      </p:sp>
    </p:spTree>
    <p:extLst>
      <p:ext uri="{BB962C8B-B14F-4D97-AF65-F5344CB8AC3E}">
        <p14:creationId xmlns:p14="http://schemas.microsoft.com/office/powerpoint/2010/main" val="21723393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https://energy.unimelb.edu.au/news-and-events/events/meinetwork22-seminar-5-green-hydrogen-as-an-alternative-to-natural-gas</a:t>
            </a:r>
          </a:p>
        </p:txBody>
      </p:sp>
      <p:sp>
        <p:nvSpPr>
          <p:cNvPr id="4" name="Slide Number Placeholder 3"/>
          <p:cNvSpPr>
            <a:spLocks noGrp="1"/>
          </p:cNvSpPr>
          <p:nvPr>
            <p:ph type="sldNum" sz="quarter" idx="5"/>
          </p:nvPr>
        </p:nvSpPr>
        <p:spPr/>
        <p:txBody>
          <a:bodyPr/>
          <a:lstStyle/>
          <a:p>
            <a:fld id="{312D69E6-F7E1-434F-AB02-B829E32190C6}" type="slidenum">
              <a:rPr lang="en-AU" smtClean="0"/>
              <a:pPr/>
              <a:t>83</a:t>
            </a:fld>
            <a:endParaRPr lang="en-AU"/>
          </a:p>
        </p:txBody>
      </p:sp>
    </p:spTree>
    <p:extLst>
      <p:ext uri="{BB962C8B-B14F-4D97-AF65-F5344CB8AC3E}">
        <p14:creationId xmlns:p14="http://schemas.microsoft.com/office/powerpoint/2010/main" val="33928067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https://www.netzeroaustralia.net.au/</a:t>
            </a:r>
          </a:p>
        </p:txBody>
      </p:sp>
      <p:sp>
        <p:nvSpPr>
          <p:cNvPr id="4" name="Slide Number Placeholder 3"/>
          <p:cNvSpPr>
            <a:spLocks noGrp="1"/>
          </p:cNvSpPr>
          <p:nvPr>
            <p:ph type="sldNum" sz="quarter" idx="5"/>
          </p:nvPr>
        </p:nvSpPr>
        <p:spPr/>
        <p:txBody>
          <a:bodyPr/>
          <a:lstStyle/>
          <a:p>
            <a:fld id="{312D69E6-F7E1-434F-AB02-B829E32190C6}" type="slidenum">
              <a:rPr lang="en-AU" smtClean="0"/>
              <a:pPr/>
              <a:t>84</a:t>
            </a:fld>
            <a:endParaRPr lang="en-AU"/>
          </a:p>
        </p:txBody>
      </p:sp>
    </p:spTree>
    <p:extLst>
      <p:ext uri="{BB962C8B-B14F-4D97-AF65-F5344CB8AC3E}">
        <p14:creationId xmlns:p14="http://schemas.microsoft.com/office/powerpoint/2010/main" val="11379725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https://www.netzeroaustralia.net.au/</a:t>
            </a:r>
          </a:p>
        </p:txBody>
      </p:sp>
      <p:sp>
        <p:nvSpPr>
          <p:cNvPr id="4" name="Slide Number Placeholder 3"/>
          <p:cNvSpPr>
            <a:spLocks noGrp="1"/>
          </p:cNvSpPr>
          <p:nvPr>
            <p:ph type="sldNum" sz="quarter" idx="5"/>
          </p:nvPr>
        </p:nvSpPr>
        <p:spPr/>
        <p:txBody>
          <a:bodyPr/>
          <a:lstStyle/>
          <a:p>
            <a:fld id="{312D69E6-F7E1-434F-AB02-B829E32190C6}" type="slidenum">
              <a:rPr lang="en-AU" smtClean="0"/>
              <a:pPr/>
              <a:t>85</a:t>
            </a:fld>
            <a:endParaRPr lang="en-AU"/>
          </a:p>
        </p:txBody>
      </p:sp>
    </p:spTree>
    <p:extLst>
      <p:ext uri="{BB962C8B-B14F-4D97-AF65-F5344CB8AC3E}">
        <p14:creationId xmlns:p14="http://schemas.microsoft.com/office/powerpoint/2010/main" val="807071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then there is Mike Cannon-Brookes Sun Cable: 12,000 Hectares is 120 sq km or a square 11 km per side</a:t>
            </a:r>
          </a:p>
        </p:txBody>
      </p:sp>
      <p:sp>
        <p:nvSpPr>
          <p:cNvPr id="4" name="Slide Number Placeholder 3"/>
          <p:cNvSpPr>
            <a:spLocks noGrp="1"/>
          </p:cNvSpPr>
          <p:nvPr>
            <p:ph type="sldNum" sz="quarter" idx="5"/>
          </p:nvPr>
        </p:nvSpPr>
        <p:spPr/>
        <p:txBody>
          <a:bodyPr/>
          <a:lstStyle/>
          <a:p>
            <a:fld id="{312D69E6-F7E1-434F-AB02-B829E32190C6}" type="slidenum">
              <a:rPr lang="en-AU" smtClean="0"/>
              <a:pPr/>
              <a:t>86</a:t>
            </a:fld>
            <a:endParaRPr lang="en-AU"/>
          </a:p>
        </p:txBody>
      </p:sp>
    </p:spTree>
    <p:extLst>
      <p:ext uri="{BB962C8B-B14F-4D97-AF65-F5344CB8AC3E}">
        <p14:creationId xmlns:p14="http://schemas.microsoft.com/office/powerpoint/2010/main" val="50699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Much more than this of course! Producing bio-char and bio-oil very important part of it all.</a:t>
            </a:r>
          </a:p>
        </p:txBody>
      </p:sp>
      <p:sp>
        <p:nvSpPr>
          <p:cNvPr id="4" name="Slide Number Placeholder 3"/>
          <p:cNvSpPr>
            <a:spLocks noGrp="1"/>
          </p:cNvSpPr>
          <p:nvPr>
            <p:ph type="sldNum" sz="quarter" idx="5"/>
          </p:nvPr>
        </p:nvSpPr>
        <p:spPr/>
        <p:txBody>
          <a:bodyPr/>
          <a:lstStyle/>
          <a:p>
            <a:fld id="{312D69E6-F7E1-434F-AB02-B829E32190C6}" type="slidenum">
              <a:rPr lang="en-AU" smtClean="0"/>
              <a:pPr/>
              <a:t>87</a:t>
            </a:fld>
            <a:endParaRPr lang="en-AU"/>
          </a:p>
        </p:txBody>
      </p:sp>
    </p:spTree>
    <p:extLst>
      <p:ext uri="{BB962C8B-B14F-4D97-AF65-F5344CB8AC3E}">
        <p14:creationId xmlns:p14="http://schemas.microsoft.com/office/powerpoint/2010/main" val="17287694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of course boost our own economy enormously! And a lot of this involves regional work which could take pressure off cities and develop regional centres.</a:t>
            </a:r>
          </a:p>
          <a:p>
            <a:r>
              <a:rPr lang="en-AU" dirty="0"/>
              <a:t>Perhaps we should note that some people (Clive Hamilton and more) think all this is impossible and that we have to seriously CUT our USE of energy and materials. Of course they have a point, but surely we have to do </a:t>
            </a:r>
            <a:r>
              <a:rPr lang="en-AU"/>
              <a:t>BOTH - and </a:t>
            </a:r>
            <a:r>
              <a:rPr lang="en-AU" dirty="0"/>
              <a:t>we have to give kids a POSITIVE message.</a:t>
            </a:r>
          </a:p>
        </p:txBody>
      </p:sp>
      <p:sp>
        <p:nvSpPr>
          <p:cNvPr id="4" name="Slide Number Placeholder 3"/>
          <p:cNvSpPr>
            <a:spLocks noGrp="1"/>
          </p:cNvSpPr>
          <p:nvPr>
            <p:ph type="sldNum" sz="quarter" idx="5"/>
          </p:nvPr>
        </p:nvSpPr>
        <p:spPr/>
        <p:txBody>
          <a:bodyPr/>
          <a:lstStyle/>
          <a:p>
            <a:fld id="{312D69E6-F7E1-434F-AB02-B829E32190C6}" type="slidenum">
              <a:rPr lang="en-AU" smtClean="0"/>
              <a:pPr/>
              <a:t>88</a:t>
            </a:fld>
            <a:endParaRPr lang="en-AU"/>
          </a:p>
        </p:txBody>
      </p:sp>
    </p:spTree>
    <p:extLst>
      <p:ext uri="{BB962C8B-B14F-4D97-AF65-F5344CB8AC3E}">
        <p14:creationId xmlns:p14="http://schemas.microsoft.com/office/powerpoint/2010/main" val="356231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They hear all sorts of nonsense from social media and friends – and even teachers sometimes!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9</a:t>
            </a:fld>
            <a:endParaRPr lang="en-AU"/>
          </a:p>
        </p:txBody>
      </p:sp>
    </p:spTree>
    <p:extLst>
      <p:ext uri="{BB962C8B-B14F-4D97-AF65-F5344CB8AC3E}">
        <p14:creationId xmlns:p14="http://schemas.microsoft.com/office/powerpoint/2010/main" val="3884143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7788560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AU">
              <a:solidFill>
                <a:srgbClr val="FFFFFF"/>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1F85B5A-AF88-4ABB-BC37-5C17BFD8F78D}" type="slidenum">
              <a:rPr lang="en-AU" smtClean="0">
                <a:solidFill>
                  <a:srgbClr val="CCFFFF">
                    <a:shade val="90000"/>
                  </a:srgbClr>
                </a:solidFill>
              </a:rPr>
              <a:pPr>
                <a:defRPr/>
              </a:pPr>
              <a:t>‹#›</a:t>
            </a:fld>
            <a:endParaRPr lang="en-AU">
              <a:solidFill>
                <a:srgbClr val="CCFFFF">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AU">
              <a:solidFill>
                <a:srgbClr val="FFFFFF"/>
              </a:solidFill>
            </a:endParaRPr>
          </a:p>
        </p:txBody>
      </p:sp>
    </p:spTree>
    <p:extLst>
      <p:ext uri="{BB962C8B-B14F-4D97-AF65-F5344CB8AC3E}">
        <p14:creationId xmlns:p14="http://schemas.microsoft.com/office/powerpoint/2010/main" val="13619172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5821761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663694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990600"/>
          </a:xfrm>
        </p:spPr>
        <p:txBody>
          <a:bodyPr/>
          <a:lstStyle/>
          <a:p>
            <a:r>
              <a:rPr lang="en-US"/>
              <a:t>Click to edit Master title style</a:t>
            </a:r>
            <a:endParaRPr lang="en-AU"/>
          </a:p>
        </p:txBody>
      </p:sp>
      <p:sp>
        <p:nvSpPr>
          <p:cNvPr id="3" name="Subtitle 2"/>
          <p:cNvSpPr>
            <a:spLocks noGrp="1"/>
          </p:cNvSpPr>
          <p:nvPr>
            <p:ph type="subTitle" idx="1"/>
          </p:nvPr>
        </p:nvSpPr>
        <p:spPr>
          <a:xfrm>
            <a:off x="685800" y="1524000"/>
            <a:ext cx="7848600" cy="685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Date Placeholder 3"/>
          <p:cNvSpPr>
            <a:spLocks noGrp="1"/>
          </p:cNvSpPr>
          <p:nvPr>
            <p:ph type="dt" sz="half" idx="10"/>
          </p:nvPr>
        </p:nvSpPr>
        <p:spPr/>
        <p:txBody>
          <a:bodyPr/>
          <a:lstStyle/>
          <a:p>
            <a:fld id="{20AD26E7-A134-49AC-8DFB-D1279DDE71A6}" type="datetime1">
              <a:rPr lang="en-AU" smtClean="0">
                <a:solidFill>
                  <a:prstClr val="black">
                    <a:tint val="75000"/>
                  </a:prstClr>
                </a:solidFill>
              </a:rPr>
              <a:pPr/>
              <a:t>23/02/2023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
        <p:nvSpPr>
          <p:cNvPr id="8" name="Text Placeholder 7"/>
          <p:cNvSpPr>
            <a:spLocks noGrp="1"/>
          </p:cNvSpPr>
          <p:nvPr>
            <p:ph type="body" sz="quarter" idx="13"/>
          </p:nvPr>
        </p:nvSpPr>
        <p:spPr>
          <a:xfrm>
            <a:off x="609600" y="2667000"/>
            <a:ext cx="8077200" cy="350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2499876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2634EBDB-A771-466E-947F-087421EE956E}" type="datetime1">
              <a:rPr lang="en-AU" smtClean="0">
                <a:solidFill>
                  <a:prstClr val="black">
                    <a:tint val="75000"/>
                  </a:prstClr>
                </a:solidFill>
              </a:rPr>
              <a:pPr/>
              <a:t>23/02/2023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6219148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1404176754"/>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790" r:id="rId5"/>
    <p:sldLayoutId id="2147483791" r:id="rId6"/>
  </p:sldLayoutIdLst>
  <p:transition>
    <p:fade/>
  </p:transition>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3.wmf"/><Relationship Id="rId5" Type="http://schemas.openxmlformats.org/officeDocument/2006/relationships/oleObject" Target="../embeddings/oleObject2.bin"/><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1.jpg"/><Relationship Id="rId7"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7.jpeg"/><Relationship Id="rId4" Type="http://schemas.openxmlformats.org/officeDocument/2006/relationships/image" Target="../media/image12.jp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3.wmf"/><Relationship Id="rId5" Type="http://schemas.openxmlformats.org/officeDocument/2006/relationships/oleObject" Target="../embeddings/oleObject3.bin"/><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5.wmf"/><Relationship Id="rId4" Type="http://schemas.openxmlformats.org/officeDocument/2006/relationships/oleObject" Target="../embeddings/oleObject4.bin"/></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00.jpg"/></Relationships>
</file>

<file path=ppt/slides/_rels/slide5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02.jpg"/></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06.wmf"/><Relationship Id="rId5" Type="http://schemas.openxmlformats.org/officeDocument/2006/relationships/oleObject" Target="../embeddings/oleObject5.bin"/><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11.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15.jpg"/></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11.jpg"/></Relationships>
</file>

<file path=ppt/slides/_rels/slide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11.jpg"/></Relationships>
</file>

<file path=ppt/slides/_rels/slide6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1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oleObject" Target="../embeddings/oleObject6.bin"/><Relationship Id="rId7" Type="http://schemas.openxmlformats.org/officeDocument/2006/relationships/image" Target="../media/image122.jpe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11.jpg"/><Relationship Id="rId5" Type="http://schemas.openxmlformats.org/officeDocument/2006/relationships/image" Target="../media/image121.png"/><Relationship Id="rId10" Type="http://schemas.openxmlformats.org/officeDocument/2006/relationships/image" Target="../media/image125.jpeg"/><Relationship Id="rId4" Type="http://schemas.openxmlformats.org/officeDocument/2006/relationships/image" Target="../media/image120.wmf"/><Relationship Id="rId9" Type="http://schemas.openxmlformats.org/officeDocument/2006/relationships/image" Target="../media/image124.jpeg"/></Relationships>
</file>

<file path=ppt/slides/_rels/slide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11.jpg"/><Relationship Id="rId4" Type="http://schemas.openxmlformats.org/officeDocument/2006/relationships/image" Target="../media/image127.gif"/></Relationships>
</file>

<file path=ppt/slides/_rels/slide6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3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34.jpeg"/><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111.jpg"/><Relationship Id="rId5" Type="http://schemas.openxmlformats.org/officeDocument/2006/relationships/image" Target="../media/image141.wmf"/><Relationship Id="rId4" Type="http://schemas.openxmlformats.org/officeDocument/2006/relationships/oleObject" Target="../embeddings/oleObject7.bin"/></Relationships>
</file>

<file path=ppt/slides/_rels/slide7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143.jpg"/><Relationship Id="rId4" Type="http://schemas.openxmlformats.org/officeDocument/2006/relationships/image" Target="../media/image108.jpeg"/></Relationships>
</file>

<file path=ppt/slides/_rels/slide7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149.wmf"/><Relationship Id="rId5" Type="http://schemas.openxmlformats.org/officeDocument/2006/relationships/oleObject" Target="../embeddings/oleObject8.bin"/><Relationship Id="rId4" Type="http://schemas.openxmlformats.org/officeDocument/2006/relationships/image" Target="../media/image148.jpg"/></Relationships>
</file>

<file path=ppt/slides/_rels/slide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8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58.jpeg"/><Relationship Id="rId4" Type="http://schemas.openxmlformats.org/officeDocument/2006/relationships/image" Target="../media/image157.jpg"/></Relationships>
</file>

<file path=ppt/slides/_rels/slide87.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image" Target="../media/image160.jpg"/><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descr="Earth.png"/>
          <p:cNvPicPr>
            <a:picLocks noChangeAspect="1"/>
          </p:cNvPicPr>
          <p:nvPr/>
        </p:nvPicPr>
        <p:blipFill>
          <a:blip r:embed="rId3" cstate="email">
            <a:lum bright="-10000" contrast="-20000"/>
            <a:extLst>
              <a:ext uri="{28A0092B-C50C-407E-A947-70E740481C1C}">
                <a14:useLocalDpi xmlns:a14="http://schemas.microsoft.com/office/drawing/2010/main"/>
              </a:ext>
            </a:extLst>
          </a:blip>
          <a:stretch>
            <a:fillRect/>
          </a:stretch>
        </p:blipFill>
        <p:spPr>
          <a:xfrm>
            <a:off x="323529" y="242646"/>
            <a:ext cx="8568952" cy="6426714"/>
          </a:xfrm>
          <a:prstGeom prst="rect">
            <a:avLst/>
          </a:prstGeom>
        </p:spPr>
      </p:pic>
      <p:sp>
        <p:nvSpPr>
          <p:cNvPr id="2050" name="Rectangle 2"/>
          <p:cNvSpPr>
            <a:spLocks noGrp="1" noRot="1" noChangeArrowheads="1"/>
          </p:cNvSpPr>
          <p:nvPr>
            <p:ph type="ctrTitle" idx="4294967295"/>
          </p:nvPr>
        </p:nvSpPr>
        <p:spPr>
          <a:xfrm>
            <a:off x="1331641" y="2053104"/>
            <a:ext cx="6552728" cy="1439863"/>
          </a:xfrm>
        </p:spPr>
        <p:txBody>
          <a:bodyPr>
            <a:noAutofit/>
          </a:bodyPr>
          <a:lstStyle/>
          <a:p>
            <a:pPr eaLnBrk="1" hangingPunct="1">
              <a:defRPr/>
            </a:pPr>
            <a:r>
              <a:rPr lang="en-AU" sz="7200" dirty="0">
                <a:solidFill>
                  <a:srgbClr val="FFFF00"/>
                </a:solidFill>
                <a:effectLst>
                  <a:outerShdw blurRad="38100" dist="38100" dir="2700000" algn="tl">
                    <a:srgbClr val="000000">
                      <a:alpha val="43137"/>
                    </a:srgbClr>
                  </a:outerShdw>
                </a:effectLst>
              </a:rPr>
              <a:t>Climate Change</a:t>
            </a:r>
          </a:p>
        </p:txBody>
      </p:sp>
      <p:sp>
        <p:nvSpPr>
          <p:cNvPr id="5" name="Subtitle 4"/>
          <p:cNvSpPr>
            <a:spLocks noGrp="1"/>
          </p:cNvSpPr>
          <p:nvPr>
            <p:ph type="subTitle" idx="4294967295"/>
          </p:nvPr>
        </p:nvSpPr>
        <p:spPr>
          <a:xfrm>
            <a:off x="1835696" y="3342624"/>
            <a:ext cx="6337300" cy="1647865"/>
          </a:xfrm>
        </p:spPr>
        <p:txBody>
          <a:bodyPr/>
          <a:lstStyle/>
          <a:p>
            <a:pPr algn="l">
              <a:buNone/>
            </a:pPr>
            <a:r>
              <a:rPr lang="en-AU" sz="4800" i="1" dirty="0">
                <a:solidFill>
                  <a:srgbClr val="FFFF00"/>
                </a:solidFill>
                <a:effectLst>
                  <a:outerShdw blurRad="38100" dist="38100" dir="2700000" algn="tl">
                    <a:srgbClr val="000000">
                      <a:alpha val="43137"/>
                    </a:srgbClr>
                  </a:outerShdw>
                </a:effectLst>
              </a:rPr>
              <a:t>How do we talk to our students about it?</a:t>
            </a:r>
          </a:p>
        </p:txBody>
      </p:sp>
      <p:pic>
        <p:nvPicPr>
          <p:cNvPr id="7" name="Picture 6" descr="bze-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0352" y="188640"/>
            <a:ext cx="1231916" cy="1224136"/>
          </a:xfrm>
          <a:prstGeom prst="rect">
            <a:avLst/>
          </a:prstGeom>
        </p:spPr>
      </p:pic>
      <p:pic>
        <p:nvPicPr>
          <p:cNvPr id="9" name="Picture 8" descr="KB-STC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04" y="127790"/>
            <a:ext cx="1835694" cy="1284986"/>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740351" y="5422815"/>
            <a:ext cx="1269193" cy="1275166"/>
          </a:xfrm>
          <a:prstGeom prst="rect">
            <a:avLst/>
          </a:prstGeom>
        </p:spPr>
      </p:pic>
      <p:pic>
        <p:nvPicPr>
          <p:cNvPr id="4" name="Picture 3">
            <a:extLst>
              <a:ext uri="{FF2B5EF4-FFF2-40B4-BE49-F238E27FC236}">
                <a16:creationId xmlns:a16="http://schemas.microsoft.com/office/drawing/2014/main" id="{A5FECAD0-B71B-4987-AEF0-EEF07213EF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044" y="5877272"/>
            <a:ext cx="2877780" cy="878283"/>
          </a:xfrm>
          <a:prstGeom prst="rect">
            <a:avLst/>
          </a:prstGeom>
        </p:spPr>
      </p:pic>
    </p:spTree>
    <p:extLst>
      <p:ext uri="{BB962C8B-B14F-4D97-AF65-F5344CB8AC3E}">
        <p14:creationId xmlns:p14="http://schemas.microsoft.com/office/powerpoint/2010/main" val="2882186530"/>
      </p:ext>
    </p:extLst>
  </p:cSld>
  <p:clrMapOvr>
    <a:masterClrMapping/>
  </p:clrMapOvr>
  <p:transition advTm="792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4B7519-3935-3813-9669-7A713DDB0D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5616" y="0"/>
            <a:ext cx="7526777" cy="6858000"/>
          </a:xfrm>
          <a:prstGeom prst="rect">
            <a:avLst/>
          </a:prstGeom>
        </p:spPr>
      </p:pic>
      <p:pic>
        <p:nvPicPr>
          <p:cNvPr id="3" name="Picture 2">
            <a:extLst>
              <a:ext uri="{FF2B5EF4-FFF2-40B4-BE49-F238E27FC236}">
                <a16:creationId xmlns:a16="http://schemas.microsoft.com/office/drawing/2014/main" id="{DA19E5AB-A71B-6F5F-DF74-D495FEEEF0B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AB6CA8D6-3EC6-D6C9-2C04-B66A07A012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552" y="836712"/>
            <a:ext cx="9144000" cy="3054785"/>
          </a:xfrm>
          <a:prstGeom prst="rect">
            <a:avLst/>
          </a:prstGeom>
        </p:spPr>
      </p:pic>
      <p:pic>
        <p:nvPicPr>
          <p:cNvPr id="9" name="Picture 8">
            <a:extLst>
              <a:ext uri="{FF2B5EF4-FFF2-40B4-BE49-F238E27FC236}">
                <a16:creationId xmlns:a16="http://schemas.microsoft.com/office/drawing/2014/main" id="{F9493478-8FD2-614C-7363-99D8CE4E8D3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2048" y="-10801"/>
            <a:ext cx="8172400" cy="6866887"/>
          </a:xfrm>
          <a:prstGeom prst="rect">
            <a:avLst/>
          </a:prstGeom>
        </p:spPr>
      </p:pic>
    </p:spTree>
    <p:extLst>
      <p:ext uri="{BB962C8B-B14F-4D97-AF65-F5344CB8AC3E}">
        <p14:creationId xmlns:p14="http://schemas.microsoft.com/office/powerpoint/2010/main" val="3406195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1+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1+ppt_w/2"/>
                                          </p:val>
                                        </p:tav>
                                      </p:tavLst>
                                    </p:anim>
                                    <p:anim calcmode="lin" valueType="num">
                                      <p:cBhvr additive="base">
                                        <p:cTn id="13" dur="500"/>
                                        <p:tgtEl>
                                          <p:spTgt spid="7"/>
                                        </p:tgtEl>
                                        <p:attrNameLst>
                                          <p:attrName>ppt_y</p:attrName>
                                        </p:attrNameLst>
                                      </p:cBhvr>
                                      <p:tavLst>
                                        <p:tav tm="0">
                                          <p:val>
                                            <p:strVal val="ppt_y"/>
                                          </p:val>
                                        </p:tav>
                                        <p:tav tm="100000">
                                          <p:val>
                                            <p:strVal val="ppt_y"/>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1+ppt_w/2"/>
                                          </p:val>
                                        </p:tav>
                                      </p:tavLst>
                                    </p:anim>
                                    <p:anim calcmode="lin" valueType="num">
                                      <p:cBhvr additive="base">
                                        <p:cTn id="19" dur="500"/>
                                        <p:tgtEl>
                                          <p:spTgt spid="3"/>
                                        </p:tgtEl>
                                        <p:attrNameLst>
                                          <p:attrName>ppt_y</p:attrName>
                                        </p:attrNameLst>
                                      </p:cBhvr>
                                      <p:tavLst>
                                        <p:tav tm="0">
                                          <p:val>
                                            <p:strVal val="ppt_y"/>
                                          </p:val>
                                        </p:tav>
                                        <p:tav tm="100000">
                                          <p:val>
                                            <p:strVal val="ppt_y"/>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ED16-4265-EE29-7F77-B81C562E1C36}"/>
              </a:ext>
            </a:extLst>
          </p:cNvPr>
          <p:cNvSpPr>
            <a:spLocks noGrp="1"/>
          </p:cNvSpPr>
          <p:nvPr>
            <p:ph type="title"/>
          </p:nvPr>
        </p:nvSpPr>
        <p:spPr>
          <a:xfrm>
            <a:off x="276473" y="116632"/>
            <a:ext cx="8510588" cy="648072"/>
          </a:xfrm>
        </p:spPr>
        <p:txBody>
          <a:bodyPr/>
          <a:lstStyle/>
          <a:p>
            <a:r>
              <a:rPr lang="en-AU" dirty="0"/>
              <a:t>So how do we talk to our students?</a:t>
            </a:r>
          </a:p>
        </p:txBody>
      </p:sp>
      <p:sp>
        <p:nvSpPr>
          <p:cNvPr id="3" name="Content Placeholder 2">
            <a:extLst>
              <a:ext uri="{FF2B5EF4-FFF2-40B4-BE49-F238E27FC236}">
                <a16:creationId xmlns:a16="http://schemas.microsoft.com/office/drawing/2014/main" id="{AED856EE-6677-DD2D-798A-260B34365623}"/>
              </a:ext>
            </a:extLst>
          </p:cNvPr>
          <p:cNvSpPr>
            <a:spLocks noGrp="1"/>
          </p:cNvSpPr>
          <p:nvPr>
            <p:ph idx="1"/>
          </p:nvPr>
        </p:nvSpPr>
        <p:spPr>
          <a:xfrm>
            <a:off x="301625" y="1412776"/>
            <a:ext cx="8540750" cy="5184576"/>
          </a:xfrm>
        </p:spPr>
        <p:txBody>
          <a:bodyPr/>
          <a:lstStyle/>
          <a:p>
            <a:r>
              <a:rPr lang="en-AU" dirty="0"/>
              <a:t>It’s pretty serious science.</a:t>
            </a:r>
          </a:p>
          <a:p>
            <a:r>
              <a:rPr lang="en-AU" dirty="0"/>
              <a:t>It is not ‘simple’ to understand.</a:t>
            </a:r>
          </a:p>
          <a:p>
            <a:r>
              <a:rPr lang="en-AU" dirty="0"/>
              <a:t>It can be scary.</a:t>
            </a:r>
          </a:p>
          <a:p>
            <a:r>
              <a:rPr lang="en-AU" dirty="0"/>
              <a:t>There’s a LOT of misinformation around – from both sides.</a:t>
            </a:r>
          </a:p>
          <a:p>
            <a:r>
              <a:rPr lang="en-AU" dirty="0"/>
              <a:t>Sources of good science are not easy for students to find – or read (Scientific American, New Scientist etc.)</a:t>
            </a:r>
          </a:p>
          <a:p>
            <a:endParaRPr lang="en-AU" dirty="0"/>
          </a:p>
        </p:txBody>
      </p:sp>
    </p:spTree>
    <p:extLst>
      <p:ext uri="{BB962C8B-B14F-4D97-AF65-F5344CB8AC3E}">
        <p14:creationId xmlns:p14="http://schemas.microsoft.com/office/powerpoint/2010/main" val="559781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3158A4-1D8C-9A0E-DF2F-D993E36EFE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2" y="0"/>
            <a:ext cx="9116704" cy="6858000"/>
          </a:xfrm>
          <a:prstGeom prst="rect">
            <a:avLst/>
          </a:prstGeom>
        </p:spPr>
      </p:pic>
    </p:spTree>
    <p:extLst>
      <p:ext uri="{BB962C8B-B14F-4D97-AF65-F5344CB8AC3E}">
        <p14:creationId xmlns:p14="http://schemas.microsoft.com/office/powerpoint/2010/main" val="25103442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ED16-4265-EE29-7F77-B81C562E1C36}"/>
              </a:ext>
            </a:extLst>
          </p:cNvPr>
          <p:cNvSpPr>
            <a:spLocks noGrp="1"/>
          </p:cNvSpPr>
          <p:nvPr>
            <p:ph type="title"/>
          </p:nvPr>
        </p:nvSpPr>
        <p:spPr>
          <a:xfrm>
            <a:off x="276473" y="116632"/>
            <a:ext cx="8510588" cy="648072"/>
          </a:xfrm>
        </p:spPr>
        <p:txBody>
          <a:bodyPr/>
          <a:lstStyle/>
          <a:p>
            <a:r>
              <a:rPr lang="en-AU" dirty="0"/>
              <a:t>So how do we talk to our students?</a:t>
            </a:r>
          </a:p>
        </p:txBody>
      </p:sp>
      <p:sp>
        <p:nvSpPr>
          <p:cNvPr id="3" name="Content Placeholder 2">
            <a:extLst>
              <a:ext uri="{FF2B5EF4-FFF2-40B4-BE49-F238E27FC236}">
                <a16:creationId xmlns:a16="http://schemas.microsoft.com/office/drawing/2014/main" id="{AED856EE-6677-DD2D-798A-260B34365623}"/>
              </a:ext>
            </a:extLst>
          </p:cNvPr>
          <p:cNvSpPr>
            <a:spLocks noGrp="1"/>
          </p:cNvSpPr>
          <p:nvPr>
            <p:ph idx="1"/>
          </p:nvPr>
        </p:nvSpPr>
        <p:spPr>
          <a:xfrm>
            <a:off x="301625" y="1412776"/>
            <a:ext cx="8540750" cy="5184576"/>
          </a:xfrm>
        </p:spPr>
        <p:txBody>
          <a:bodyPr/>
          <a:lstStyle/>
          <a:p>
            <a:r>
              <a:rPr lang="en-AU" dirty="0"/>
              <a:t>But they deserve the truth – their future will be very much impacted by what we do NOW, and they deserve a say!</a:t>
            </a:r>
          </a:p>
          <a:p>
            <a:r>
              <a:rPr lang="en-AU" dirty="0"/>
              <a:t>In most cases they will get little real information from home – in fact, often misinformation.</a:t>
            </a:r>
          </a:p>
          <a:p>
            <a:r>
              <a:rPr lang="en-AU" dirty="0"/>
              <a:t>And one way to get better information into the home is through the students.</a:t>
            </a:r>
          </a:p>
          <a:p>
            <a:r>
              <a:rPr lang="en-AU" dirty="0">
                <a:solidFill>
                  <a:srgbClr val="FFFF00"/>
                </a:solidFill>
              </a:rPr>
              <a:t>So we science teachers are crucial to proper action on CC!</a:t>
            </a:r>
          </a:p>
        </p:txBody>
      </p:sp>
    </p:spTree>
    <p:extLst>
      <p:ext uri="{BB962C8B-B14F-4D97-AF65-F5344CB8AC3E}">
        <p14:creationId xmlns:p14="http://schemas.microsoft.com/office/powerpoint/2010/main" val="19208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97C798-5088-82A7-BE23-537E53D88A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28" y="620688"/>
            <a:ext cx="9144000" cy="5964432"/>
          </a:xfrm>
          <a:prstGeom prst="rect">
            <a:avLst/>
          </a:prstGeom>
        </p:spPr>
      </p:pic>
      <p:pic>
        <p:nvPicPr>
          <p:cNvPr id="5" name="Picture 4">
            <a:extLst>
              <a:ext uri="{FF2B5EF4-FFF2-40B4-BE49-F238E27FC236}">
                <a16:creationId xmlns:a16="http://schemas.microsoft.com/office/drawing/2014/main" id="{8477F9BE-D855-AFDA-AA9B-C65D874F79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0120" y="109660"/>
            <a:ext cx="3923928" cy="583036"/>
          </a:xfrm>
          <a:prstGeom prst="rect">
            <a:avLst/>
          </a:prstGeom>
        </p:spPr>
      </p:pic>
      <p:graphicFrame>
        <p:nvGraphicFramePr>
          <p:cNvPr id="6" name="Object 5">
            <a:extLst>
              <a:ext uri="{FF2B5EF4-FFF2-40B4-BE49-F238E27FC236}">
                <a16:creationId xmlns:a16="http://schemas.microsoft.com/office/drawing/2014/main" id="{DC550CE5-6746-8CB8-E15B-AE9217BEBF99}"/>
              </a:ext>
            </a:extLst>
          </p:cNvPr>
          <p:cNvGraphicFramePr>
            <a:graphicFrameLocks noChangeAspect="1"/>
          </p:cNvGraphicFramePr>
          <p:nvPr>
            <p:extLst>
              <p:ext uri="{D42A27DB-BD31-4B8C-83A1-F6EECF244321}">
                <p14:modId xmlns:p14="http://schemas.microsoft.com/office/powerpoint/2010/main" val="62954759"/>
              </p:ext>
            </p:extLst>
          </p:nvPr>
        </p:nvGraphicFramePr>
        <p:xfrm>
          <a:off x="539552" y="70721"/>
          <a:ext cx="7848871" cy="6742655"/>
        </p:xfrm>
        <a:graphic>
          <a:graphicData uri="http://schemas.openxmlformats.org/presentationml/2006/ole">
            <mc:AlternateContent xmlns:mc="http://schemas.openxmlformats.org/markup-compatibility/2006">
              <mc:Choice xmlns:v="urn:schemas-microsoft-com:vml" Requires="v">
                <p:oleObj name="PHOTO-PAINT" r:id="rId5" imgW="9115200" imgH="7819920" progId="CorelPHOTOPAINT.Image.18">
                  <p:embed/>
                </p:oleObj>
              </mc:Choice>
              <mc:Fallback>
                <p:oleObj name="PHOTO-PAINT" r:id="rId5" imgW="9115200" imgH="7819920" progId="CorelPHOTOPAINT.Image.18">
                  <p:embed/>
                  <p:pic>
                    <p:nvPicPr>
                      <p:cNvPr id="6" name="Object 5">
                        <a:extLst>
                          <a:ext uri="{FF2B5EF4-FFF2-40B4-BE49-F238E27FC236}">
                            <a16:creationId xmlns:a16="http://schemas.microsoft.com/office/drawing/2014/main" id="{DC550CE5-6746-8CB8-E15B-AE9217BEBF99}"/>
                          </a:ext>
                        </a:extLst>
                      </p:cNvPr>
                      <p:cNvPicPr/>
                      <p:nvPr/>
                    </p:nvPicPr>
                    <p:blipFill>
                      <a:blip r:embed="rId6"/>
                      <a:stretch>
                        <a:fillRect/>
                      </a:stretch>
                    </p:blipFill>
                    <p:spPr>
                      <a:xfrm>
                        <a:off x="539552" y="70721"/>
                        <a:ext cx="7848871" cy="6742655"/>
                      </a:xfrm>
                      <a:prstGeom prst="rect">
                        <a:avLst/>
                      </a:prstGeom>
                    </p:spPr>
                  </p:pic>
                </p:oleObj>
              </mc:Fallback>
            </mc:AlternateContent>
          </a:graphicData>
        </a:graphic>
      </p:graphicFrame>
    </p:spTree>
    <p:extLst>
      <p:ext uri="{BB962C8B-B14F-4D97-AF65-F5344CB8AC3E}">
        <p14:creationId xmlns:p14="http://schemas.microsoft.com/office/powerpoint/2010/main" val="3251537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794AE2-7267-E318-1F0E-D8E5228FF6B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3500"/>
            <a:ext cx="9144000" cy="4979676"/>
          </a:xfrm>
          <a:prstGeom prst="rect">
            <a:avLst/>
          </a:prstGeom>
        </p:spPr>
      </p:pic>
      <p:pic>
        <p:nvPicPr>
          <p:cNvPr id="5" name="Picture 4">
            <a:extLst>
              <a:ext uri="{FF2B5EF4-FFF2-40B4-BE49-F238E27FC236}">
                <a16:creationId xmlns:a16="http://schemas.microsoft.com/office/drawing/2014/main" id="{5BAFF23D-C8D0-F3DA-E1B1-D6E77FFACE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60283" y="44624"/>
            <a:ext cx="2555776" cy="630422"/>
          </a:xfrm>
          <a:prstGeom prst="rect">
            <a:avLst/>
          </a:prstGeom>
        </p:spPr>
      </p:pic>
      <p:sp>
        <p:nvSpPr>
          <p:cNvPr id="6" name="TextBox 5">
            <a:extLst>
              <a:ext uri="{FF2B5EF4-FFF2-40B4-BE49-F238E27FC236}">
                <a16:creationId xmlns:a16="http://schemas.microsoft.com/office/drawing/2014/main" id="{9019CC05-C085-2D59-3FB2-6CDA74AEDCB8}"/>
              </a:ext>
            </a:extLst>
          </p:cNvPr>
          <p:cNvSpPr txBox="1"/>
          <p:nvPr/>
        </p:nvSpPr>
        <p:spPr>
          <a:xfrm>
            <a:off x="115059" y="5157192"/>
            <a:ext cx="9001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“No facts there, only emotion – no reason. That’s what is at the heart of this strange cult”</a:t>
            </a:r>
          </a:p>
        </p:txBody>
      </p:sp>
      <p:pic>
        <p:nvPicPr>
          <p:cNvPr id="10" name="Picture 9">
            <a:extLst>
              <a:ext uri="{FF2B5EF4-FFF2-40B4-BE49-F238E27FC236}">
                <a16:creationId xmlns:a16="http://schemas.microsoft.com/office/drawing/2014/main" id="{752123F3-3F2D-B41B-DA2B-AEAD71219F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0" y="134986"/>
            <a:ext cx="1080120" cy="1080120"/>
          </a:xfrm>
          <a:prstGeom prst="rect">
            <a:avLst/>
          </a:prstGeom>
        </p:spPr>
      </p:pic>
    </p:spTree>
    <p:extLst>
      <p:ext uri="{BB962C8B-B14F-4D97-AF65-F5344CB8AC3E}">
        <p14:creationId xmlns:p14="http://schemas.microsoft.com/office/powerpoint/2010/main" val="42313901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87DE7E5-59EF-D85F-F684-B8EACF5FDBB4}"/>
              </a:ext>
            </a:extLst>
          </p:cNvPr>
          <p:cNvSpPr txBox="1"/>
          <p:nvPr/>
        </p:nvSpPr>
        <p:spPr>
          <a:xfrm>
            <a:off x="2195736" y="6525344"/>
            <a:ext cx="74168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lumMod val="75000"/>
                  </a:srgbClr>
                </a:solidFill>
                <a:effectLst/>
                <a:uLnTx/>
                <a:uFillTx/>
                <a:latin typeface="Calibri"/>
                <a:ea typeface="+mn-ea"/>
                <a:cs typeface="+mn-cs"/>
              </a:rPr>
              <a:t>Greta Thunberg during her impassioned speech to world leaders at the UN’s 2019 Climate Action Summit.</a:t>
            </a:r>
            <a:endParaRPr kumimoji="0" lang="en-AU" sz="1200" b="0" i="0" u="none" strike="noStrike" kern="1200" cap="none" spc="0" normalizeH="0" baseline="0" noProof="0" dirty="0">
              <a:ln>
                <a:noFill/>
              </a:ln>
              <a:solidFill>
                <a:srgbClr val="FFFFFF">
                  <a:lumMod val="75000"/>
                </a:srgbClr>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94192D76-5231-B3A9-8C6B-60BE99FE707A}"/>
              </a:ext>
            </a:extLst>
          </p:cNvPr>
          <p:cNvSpPr txBox="1"/>
          <p:nvPr/>
        </p:nvSpPr>
        <p:spPr>
          <a:xfrm>
            <a:off x="467544" y="55657"/>
            <a:ext cx="84249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FFFF"/>
                </a:solidFill>
                <a:effectLst/>
                <a:uLnTx/>
                <a:uFillTx/>
                <a:latin typeface="Calibri"/>
                <a:ea typeface="+mn-ea"/>
                <a:cs typeface="+mn-cs"/>
              </a:rPr>
              <a:t>“Do you think they hear us? We’ll make them hear us!”</a:t>
            </a:r>
          </a:p>
        </p:txBody>
      </p:sp>
      <p:pic>
        <p:nvPicPr>
          <p:cNvPr id="3" name="Picture 2">
            <a:extLst>
              <a:ext uri="{FF2B5EF4-FFF2-40B4-BE49-F238E27FC236}">
                <a16:creationId xmlns:a16="http://schemas.microsoft.com/office/drawing/2014/main" id="{4DAEEB5B-E3EC-1798-554B-7470255308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96153"/>
            <a:ext cx="9144000" cy="5665694"/>
          </a:xfrm>
          <a:prstGeom prst="rect">
            <a:avLst/>
          </a:prstGeom>
        </p:spPr>
      </p:pic>
      <p:pic>
        <p:nvPicPr>
          <p:cNvPr id="7" name="Picture 6">
            <a:extLst>
              <a:ext uri="{FF2B5EF4-FFF2-40B4-BE49-F238E27FC236}">
                <a16:creationId xmlns:a16="http://schemas.microsoft.com/office/drawing/2014/main" id="{9EE80FBB-63DA-BC1B-FD35-D0E35AFDFA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96153"/>
            <a:ext cx="9144000" cy="5665694"/>
          </a:xfrm>
          <a:prstGeom prst="rect">
            <a:avLst/>
          </a:prstGeom>
        </p:spPr>
      </p:pic>
      <p:pic>
        <p:nvPicPr>
          <p:cNvPr id="11" name="Picture 10">
            <a:extLst>
              <a:ext uri="{FF2B5EF4-FFF2-40B4-BE49-F238E27FC236}">
                <a16:creationId xmlns:a16="http://schemas.microsoft.com/office/drawing/2014/main" id="{C5AC4207-6A3B-E6BF-42CB-584881D804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96153"/>
            <a:ext cx="9144000" cy="5665694"/>
          </a:xfrm>
          <a:prstGeom prst="rect">
            <a:avLst/>
          </a:prstGeom>
        </p:spPr>
      </p:pic>
      <p:pic>
        <p:nvPicPr>
          <p:cNvPr id="15" name="Picture 14">
            <a:extLst>
              <a:ext uri="{FF2B5EF4-FFF2-40B4-BE49-F238E27FC236}">
                <a16:creationId xmlns:a16="http://schemas.microsoft.com/office/drawing/2014/main" id="{DD7165A3-617E-F639-A241-7B3046D66F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96153"/>
            <a:ext cx="9144000" cy="5665694"/>
          </a:xfrm>
          <a:prstGeom prst="rect">
            <a:avLst/>
          </a:prstGeom>
        </p:spPr>
      </p:pic>
      <p:pic>
        <p:nvPicPr>
          <p:cNvPr id="13" name="Picture 12">
            <a:extLst>
              <a:ext uri="{FF2B5EF4-FFF2-40B4-BE49-F238E27FC236}">
                <a16:creationId xmlns:a16="http://schemas.microsoft.com/office/drawing/2014/main" id="{B92CFBE5-F0DF-3074-C560-5AFD90BE4F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96153"/>
            <a:ext cx="9144000" cy="5665694"/>
          </a:xfrm>
          <a:prstGeom prst="rect">
            <a:avLst/>
          </a:prstGeom>
        </p:spPr>
      </p:pic>
      <p:sp>
        <p:nvSpPr>
          <p:cNvPr id="19" name="TextBox 18">
            <a:extLst>
              <a:ext uri="{FF2B5EF4-FFF2-40B4-BE49-F238E27FC236}">
                <a16:creationId xmlns:a16="http://schemas.microsoft.com/office/drawing/2014/main" id="{CF1F46F1-3C1E-AA74-63CF-94ACF974267A}"/>
              </a:ext>
            </a:extLst>
          </p:cNvPr>
          <p:cNvSpPr txBox="1"/>
          <p:nvPr/>
        </p:nvSpPr>
        <p:spPr>
          <a:xfrm>
            <a:off x="1907704" y="5157192"/>
            <a:ext cx="67687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“If you fail us we will never forgive you”</a:t>
            </a:r>
            <a:endParaRPr kumimoji="0" lang="en-AU" sz="2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326015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peaking into a microphone&#10;&#10;Description automatically generated">
            <a:extLst>
              <a:ext uri="{FF2B5EF4-FFF2-40B4-BE49-F238E27FC236}">
                <a16:creationId xmlns:a16="http://schemas.microsoft.com/office/drawing/2014/main" id="{72794AE2-7267-E318-1F0E-D8E5228FF6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9" y="0"/>
            <a:ext cx="9144000" cy="5248428"/>
          </a:xfrm>
          <a:prstGeom prst="rect">
            <a:avLst/>
          </a:prstGeom>
        </p:spPr>
      </p:pic>
      <p:pic>
        <p:nvPicPr>
          <p:cNvPr id="5" name="Picture 4">
            <a:extLst>
              <a:ext uri="{FF2B5EF4-FFF2-40B4-BE49-F238E27FC236}">
                <a16:creationId xmlns:a16="http://schemas.microsoft.com/office/drawing/2014/main" id="{5BAFF23D-C8D0-F3DA-E1B1-D6E77FFACE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60283" y="44624"/>
            <a:ext cx="2555776" cy="630422"/>
          </a:xfrm>
          <a:prstGeom prst="rect">
            <a:avLst/>
          </a:prstGeom>
        </p:spPr>
      </p:pic>
      <p:sp>
        <p:nvSpPr>
          <p:cNvPr id="6" name="TextBox 5">
            <a:extLst>
              <a:ext uri="{FF2B5EF4-FFF2-40B4-BE49-F238E27FC236}">
                <a16:creationId xmlns:a16="http://schemas.microsoft.com/office/drawing/2014/main" id="{9019CC05-C085-2D59-3FB2-6CDA74AEDCB8}"/>
              </a:ext>
            </a:extLst>
          </p:cNvPr>
          <p:cNvSpPr txBox="1"/>
          <p:nvPr/>
        </p:nvSpPr>
        <p:spPr>
          <a:xfrm>
            <a:off x="251520" y="5445224"/>
            <a:ext cx="8072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“I want you to listen to the scientists”</a:t>
            </a:r>
          </a:p>
        </p:txBody>
      </p:sp>
      <p:pic>
        <p:nvPicPr>
          <p:cNvPr id="7" name="Picture 6">
            <a:extLst>
              <a:ext uri="{FF2B5EF4-FFF2-40B4-BE49-F238E27FC236}">
                <a16:creationId xmlns:a16="http://schemas.microsoft.com/office/drawing/2014/main" id="{C83B49D7-9661-28C6-0382-80A0C07690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7624" y="134986"/>
            <a:ext cx="864096" cy="864096"/>
          </a:xfrm>
          <a:prstGeom prst="rect">
            <a:avLst/>
          </a:prstGeom>
        </p:spPr>
      </p:pic>
      <p:sp>
        <p:nvSpPr>
          <p:cNvPr id="2" name="TextBox 1">
            <a:extLst>
              <a:ext uri="{FF2B5EF4-FFF2-40B4-BE49-F238E27FC236}">
                <a16:creationId xmlns:a16="http://schemas.microsoft.com/office/drawing/2014/main" id="{18ED64CF-55F2-4B40-3558-ED9E710F26A6}"/>
              </a:ext>
            </a:extLst>
          </p:cNvPr>
          <p:cNvSpPr txBox="1"/>
          <p:nvPr/>
        </p:nvSpPr>
        <p:spPr>
          <a:xfrm>
            <a:off x="539552" y="6237312"/>
            <a:ext cx="7560840" cy="369332"/>
          </a:xfrm>
          <a:prstGeom prst="rect">
            <a:avLst/>
          </a:prstGeom>
          <a:noFill/>
        </p:spPr>
        <p:txBody>
          <a:bodyPr wrap="square" rtlCol="0">
            <a:spAutoFit/>
          </a:bodyPr>
          <a:lstStyle/>
          <a:p>
            <a:r>
              <a:rPr lang="en-AU" i="1" dirty="0"/>
              <a:t>This was </a:t>
            </a:r>
            <a:r>
              <a:rPr lang="en-AU" b="1" i="1" dirty="0"/>
              <a:t>NOT mentioned</a:t>
            </a:r>
            <a:r>
              <a:rPr lang="en-AU" i="1" dirty="0"/>
              <a:t> on ‘Sky fake news’!</a:t>
            </a:r>
          </a:p>
        </p:txBody>
      </p:sp>
      <p:pic>
        <p:nvPicPr>
          <p:cNvPr id="12" name="Picture 11">
            <a:extLst>
              <a:ext uri="{FF2B5EF4-FFF2-40B4-BE49-F238E27FC236}">
                <a16:creationId xmlns:a16="http://schemas.microsoft.com/office/drawing/2014/main" id="{BC9D86E5-723A-2CFC-E363-2CAF7138E4D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675868" y="759248"/>
            <a:ext cx="1928580" cy="743648"/>
          </a:xfrm>
          <a:prstGeom prst="rect">
            <a:avLst/>
          </a:prstGeom>
        </p:spPr>
      </p:pic>
      <p:sp>
        <p:nvSpPr>
          <p:cNvPr id="9" name="Arrow: Up 8">
            <a:extLst>
              <a:ext uri="{FF2B5EF4-FFF2-40B4-BE49-F238E27FC236}">
                <a16:creationId xmlns:a16="http://schemas.microsoft.com/office/drawing/2014/main" id="{F4F30C78-07DA-15A2-C5A8-04CA5BDA4A2F}"/>
              </a:ext>
            </a:extLst>
          </p:cNvPr>
          <p:cNvSpPr/>
          <p:nvPr/>
        </p:nvSpPr>
        <p:spPr bwMode="auto">
          <a:xfrm>
            <a:off x="7484846" y="532635"/>
            <a:ext cx="216024" cy="432048"/>
          </a:xfrm>
          <a:prstGeom prst="upArrow">
            <a:avLst/>
          </a:prstGeom>
          <a:solidFill>
            <a:schemeClr val="bg1"/>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lumMod val="95000"/>
                </a:schemeClr>
              </a:solidFill>
              <a:effectLst/>
              <a:latin typeface="Arial" pitchFamily="34" charset="0"/>
            </a:endParaRPr>
          </a:p>
        </p:txBody>
      </p:sp>
    </p:spTree>
    <p:extLst>
      <p:ext uri="{BB962C8B-B14F-4D97-AF65-F5344CB8AC3E}">
        <p14:creationId xmlns:p14="http://schemas.microsoft.com/office/powerpoint/2010/main" val="393946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par>
                          <p:cTn id="8" fill="hold">
                            <p:stCondLst>
                              <p:cond delay="1750"/>
                            </p:stCondLst>
                            <p:childTnLst>
                              <p:par>
                                <p:cTn id="9" presetID="42" presetClass="path" presetSubtype="0" accel="50000" decel="50000" fill="hold" nodeType="afterEffect">
                                  <p:stCondLst>
                                    <p:cond delay="500"/>
                                  </p:stCondLst>
                                  <p:childTnLst>
                                    <p:animMotion origin="layout" path="M -3.33333E-6 1.11111E-6 L 0.59861 0.08148 " pathEditMode="relative" rAng="0" ptsTypes="AA">
                                      <p:cBhvr>
                                        <p:cTn id="10" dur="2000" fill="hold"/>
                                        <p:tgtEl>
                                          <p:spTgt spid="7"/>
                                        </p:tgtEl>
                                        <p:attrNameLst>
                                          <p:attrName>ppt_x</p:attrName>
                                          <p:attrName>ppt_y</p:attrName>
                                        </p:attrNameLst>
                                      </p:cBhvr>
                                      <p:rCtr x="29931" y="4074"/>
                                    </p:animMotion>
                                  </p:childTnLst>
                                </p:cTn>
                              </p:par>
                            </p:childTnLst>
                          </p:cTn>
                        </p:par>
                        <p:par>
                          <p:cTn id="11" fill="hold">
                            <p:stCondLst>
                              <p:cond delay="425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4750"/>
                            </p:stCondLst>
                            <p:childTnLst>
                              <p:par>
                                <p:cTn id="16" presetID="1" presetClass="exit" presetSubtype="0" fill="hold"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4750"/>
                            </p:stCondLst>
                            <p:childTnLst>
                              <p:par>
                                <p:cTn id="19" presetID="10" presetClass="entr" presetSubtype="0" fill="hold" grpId="0" nodeType="after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C0E19-F2D0-4A4A-ED05-1FCF4A2BF6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544" y="-1"/>
            <a:ext cx="7953952" cy="6858000"/>
          </a:xfrm>
          <a:prstGeom prst="rect">
            <a:avLst/>
          </a:prstGeom>
        </p:spPr>
      </p:pic>
      <p:pic>
        <p:nvPicPr>
          <p:cNvPr id="11" name="Picture 10">
            <a:extLst>
              <a:ext uri="{FF2B5EF4-FFF2-40B4-BE49-F238E27FC236}">
                <a16:creationId xmlns:a16="http://schemas.microsoft.com/office/drawing/2014/main" id="{3C9EC907-A072-2BD7-C308-609735C24C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087" y="27384"/>
            <a:ext cx="8005156" cy="6858000"/>
          </a:xfrm>
          <a:prstGeom prst="rect">
            <a:avLst/>
          </a:prstGeom>
        </p:spPr>
      </p:pic>
      <p:pic>
        <p:nvPicPr>
          <p:cNvPr id="5" name="Picture 4">
            <a:extLst>
              <a:ext uri="{FF2B5EF4-FFF2-40B4-BE49-F238E27FC236}">
                <a16:creationId xmlns:a16="http://schemas.microsoft.com/office/drawing/2014/main" id="{24A32F83-F5F3-2DAA-F9DE-149EC16422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88640"/>
            <a:ext cx="9144000" cy="6215063"/>
          </a:xfrm>
          <a:prstGeom prst="rect">
            <a:avLst/>
          </a:prstGeom>
        </p:spPr>
      </p:pic>
      <p:pic>
        <p:nvPicPr>
          <p:cNvPr id="4" name="Picture 3">
            <a:extLst>
              <a:ext uri="{FF2B5EF4-FFF2-40B4-BE49-F238E27FC236}">
                <a16:creationId xmlns:a16="http://schemas.microsoft.com/office/drawing/2014/main" id="{C58CC7F8-3DC1-03D6-52E9-91EB9CA37D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7406" y="0"/>
            <a:ext cx="8489187" cy="6858000"/>
          </a:xfrm>
          <a:prstGeom prst="rect">
            <a:avLst/>
          </a:prstGeom>
        </p:spPr>
      </p:pic>
      <p:pic>
        <p:nvPicPr>
          <p:cNvPr id="3" name="Picture 2">
            <a:extLst>
              <a:ext uri="{FF2B5EF4-FFF2-40B4-BE49-F238E27FC236}">
                <a16:creationId xmlns:a16="http://schemas.microsoft.com/office/drawing/2014/main" id="{726B45FB-5AF2-9707-41C1-BE5479186CD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43358" y="6464"/>
            <a:ext cx="8649122" cy="6851535"/>
          </a:xfrm>
          <a:prstGeom prst="rect">
            <a:avLst/>
          </a:prstGeom>
        </p:spPr>
      </p:pic>
      <p:cxnSp>
        <p:nvCxnSpPr>
          <p:cNvPr id="6" name="Straight Connector 5">
            <a:extLst>
              <a:ext uri="{FF2B5EF4-FFF2-40B4-BE49-F238E27FC236}">
                <a16:creationId xmlns:a16="http://schemas.microsoft.com/office/drawing/2014/main" id="{4E49BDA8-8301-B525-56C2-3C4152677923}"/>
              </a:ext>
            </a:extLst>
          </p:cNvPr>
          <p:cNvCxnSpPr/>
          <p:nvPr/>
        </p:nvCxnSpPr>
        <p:spPr bwMode="auto">
          <a:xfrm>
            <a:off x="1043608" y="3284984"/>
            <a:ext cx="1512168"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094C774E-5BEE-4205-7BFE-1302294F456F}"/>
              </a:ext>
            </a:extLst>
          </p:cNvPr>
          <p:cNvSpPr txBox="1"/>
          <p:nvPr/>
        </p:nvSpPr>
        <p:spPr>
          <a:xfrm>
            <a:off x="6424740" y="3545632"/>
            <a:ext cx="1080120" cy="461665"/>
          </a:xfrm>
          <a:prstGeom prst="rect">
            <a:avLst/>
          </a:prstGeom>
          <a:noFill/>
        </p:spPr>
        <p:txBody>
          <a:bodyPr wrap="square" rtlCol="0">
            <a:spAutoFit/>
          </a:bodyPr>
          <a:lstStyle/>
          <a:p>
            <a:r>
              <a:rPr lang="en-AU" sz="2400" b="1" dirty="0">
                <a:solidFill>
                  <a:srgbClr val="FF0000"/>
                </a:solidFill>
              </a:rPr>
              <a:t>YET!</a:t>
            </a:r>
            <a:endParaRPr lang="en-AU" b="1" dirty="0">
              <a:solidFill>
                <a:srgbClr val="FF0000"/>
              </a:solidFill>
            </a:endParaRPr>
          </a:p>
        </p:txBody>
      </p:sp>
    </p:spTree>
    <p:extLst>
      <p:ext uri="{BB962C8B-B14F-4D97-AF65-F5344CB8AC3E}">
        <p14:creationId xmlns:p14="http://schemas.microsoft.com/office/powerpoint/2010/main" val="1491880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22" presetClass="entr" presetSubtype="8"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1500"/>
                            </p:stCondLst>
                            <p:childTnLst>
                              <p:par>
                                <p:cTn id="28" presetID="22" presetClass="entr" presetSubtype="8" fill="hold" grpId="0" nodeType="after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ED16-4265-EE29-7F77-B81C562E1C36}"/>
              </a:ext>
            </a:extLst>
          </p:cNvPr>
          <p:cNvSpPr>
            <a:spLocks noGrp="1"/>
          </p:cNvSpPr>
          <p:nvPr>
            <p:ph type="title"/>
          </p:nvPr>
        </p:nvSpPr>
        <p:spPr>
          <a:xfrm>
            <a:off x="276473" y="116632"/>
            <a:ext cx="8510588" cy="648072"/>
          </a:xfrm>
        </p:spPr>
        <p:txBody>
          <a:bodyPr/>
          <a:lstStyle/>
          <a:p>
            <a:r>
              <a:rPr lang="en-AU" dirty="0"/>
              <a:t>So how do we talk to our students?</a:t>
            </a:r>
          </a:p>
        </p:txBody>
      </p:sp>
      <p:sp>
        <p:nvSpPr>
          <p:cNvPr id="3" name="Content Placeholder 2">
            <a:extLst>
              <a:ext uri="{FF2B5EF4-FFF2-40B4-BE49-F238E27FC236}">
                <a16:creationId xmlns:a16="http://schemas.microsoft.com/office/drawing/2014/main" id="{AED856EE-6677-DD2D-798A-260B34365623}"/>
              </a:ext>
            </a:extLst>
          </p:cNvPr>
          <p:cNvSpPr>
            <a:spLocks noGrp="1"/>
          </p:cNvSpPr>
          <p:nvPr>
            <p:ph idx="1"/>
          </p:nvPr>
        </p:nvSpPr>
        <p:spPr>
          <a:xfrm>
            <a:off x="301625" y="1412776"/>
            <a:ext cx="8540750" cy="5184576"/>
          </a:xfrm>
        </p:spPr>
        <p:txBody>
          <a:bodyPr/>
          <a:lstStyle/>
          <a:p>
            <a:r>
              <a:rPr lang="en-AU" dirty="0"/>
              <a:t>So, at the same time we try to give them the real science, we need to avoid creating an atmosphere of despair.</a:t>
            </a:r>
          </a:p>
          <a:p>
            <a:r>
              <a:rPr lang="en-AU" dirty="0"/>
              <a:t>But there </a:t>
            </a:r>
            <a:r>
              <a:rPr lang="en-AU" u="sng" dirty="0"/>
              <a:t>IS good news</a:t>
            </a:r>
            <a:r>
              <a:rPr lang="en-AU" dirty="0"/>
              <a:t>…</a:t>
            </a:r>
          </a:p>
          <a:p>
            <a:r>
              <a:rPr lang="en-AU" dirty="0"/>
              <a:t>And </a:t>
            </a:r>
            <a:r>
              <a:rPr lang="en-AU" u="sng" dirty="0"/>
              <a:t>we and they</a:t>
            </a:r>
            <a:r>
              <a:rPr lang="en-AU" dirty="0"/>
              <a:t> can do our bit to bring about the transformation needed!</a:t>
            </a:r>
          </a:p>
          <a:p>
            <a:r>
              <a:rPr lang="en-AU" dirty="0"/>
              <a:t>This way we can help create a positive atmosphere around the issue… </a:t>
            </a:r>
          </a:p>
          <a:p>
            <a:r>
              <a:rPr lang="en-AU" dirty="0">
                <a:solidFill>
                  <a:srgbClr val="FFFF00"/>
                </a:solidFill>
              </a:rPr>
              <a:t>… and give them hope</a:t>
            </a:r>
            <a:r>
              <a:rPr lang="en-AU" dirty="0"/>
              <a:t>.</a:t>
            </a:r>
          </a:p>
        </p:txBody>
      </p:sp>
    </p:spTree>
    <p:extLst>
      <p:ext uri="{BB962C8B-B14F-4D97-AF65-F5344CB8AC3E}">
        <p14:creationId xmlns:p14="http://schemas.microsoft.com/office/powerpoint/2010/main" val="85926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B6733-3F69-465A-A7BD-C89F67B300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20"/>
            <a:ext cx="9144000" cy="6853759"/>
          </a:xfrm>
          <a:prstGeom prst="rect">
            <a:avLst/>
          </a:prstGeom>
        </p:spPr>
      </p:pic>
      <p:sp>
        <p:nvSpPr>
          <p:cNvPr id="2" name="TextBox 1">
            <a:extLst>
              <a:ext uri="{FF2B5EF4-FFF2-40B4-BE49-F238E27FC236}">
                <a16:creationId xmlns:a16="http://schemas.microsoft.com/office/drawing/2014/main" id="{71E90D3E-75BA-4869-8D0D-DED8E475C81F}"/>
              </a:ext>
            </a:extLst>
          </p:cNvPr>
          <p:cNvSpPr txBox="1"/>
          <p:nvPr/>
        </p:nvSpPr>
        <p:spPr>
          <a:xfrm>
            <a:off x="5436096" y="4077072"/>
            <a:ext cx="3528392" cy="523220"/>
          </a:xfrm>
          <a:prstGeom prst="rect">
            <a:avLst/>
          </a:prstGeom>
          <a:noFill/>
        </p:spPr>
        <p:txBody>
          <a:bodyPr wrap="square" rtlCol="0">
            <a:spAutoFit/>
          </a:bodyPr>
          <a:lstStyle/>
          <a:p>
            <a:r>
              <a:rPr lang="en-AU" sz="2800" b="1" dirty="0">
                <a:solidFill>
                  <a:schemeClr val="accent6">
                    <a:lumMod val="50000"/>
                  </a:schemeClr>
                </a:solidFill>
                <a:effectLst>
                  <a:outerShdw blurRad="38100" dist="38100" dir="2700000" algn="tl">
                    <a:srgbClr val="000000">
                      <a:alpha val="43137"/>
                    </a:srgbClr>
                  </a:outerShdw>
                </a:effectLst>
              </a:rPr>
              <a:t>C</a:t>
            </a:r>
            <a:r>
              <a:rPr lang="en-AU" dirty="0">
                <a:solidFill>
                  <a:schemeClr val="accent6">
                    <a:lumMod val="50000"/>
                  </a:schemeClr>
                </a:solidFill>
                <a:effectLst>
                  <a:outerShdw blurRad="38100" dist="38100" dir="2700000" algn="tl">
                    <a:srgbClr val="000000">
                      <a:alpha val="43137"/>
                    </a:srgbClr>
                  </a:outerShdw>
                </a:effectLst>
              </a:rPr>
              <a:t>limate </a:t>
            </a:r>
            <a:r>
              <a:rPr lang="en-AU" sz="2800" b="1" dirty="0">
                <a:solidFill>
                  <a:schemeClr val="accent6">
                    <a:lumMod val="50000"/>
                  </a:schemeClr>
                </a:solidFill>
                <a:effectLst>
                  <a:outerShdw blurRad="38100" dist="38100" dir="2700000" algn="tl">
                    <a:srgbClr val="000000">
                      <a:alpha val="43137"/>
                    </a:srgbClr>
                  </a:outerShdw>
                </a:effectLst>
              </a:rPr>
              <a:t>S</a:t>
            </a:r>
            <a:r>
              <a:rPr lang="en-AU" dirty="0">
                <a:solidFill>
                  <a:schemeClr val="accent6">
                    <a:lumMod val="50000"/>
                  </a:schemeClr>
                </a:solidFill>
                <a:effectLst>
                  <a:outerShdw blurRad="38100" dist="38100" dir="2700000" algn="tl">
                    <a:srgbClr val="000000">
                      <a:alpha val="43137"/>
                    </a:srgbClr>
                  </a:outerShdw>
                </a:effectLst>
              </a:rPr>
              <a:t>cience </a:t>
            </a:r>
            <a:r>
              <a:rPr lang="en-AU" sz="2800" b="1" dirty="0">
                <a:solidFill>
                  <a:schemeClr val="accent6">
                    <a:lumMod val="50000"/>
                  </a:schemeClr>
                </a:solidFill>
                <a:effectLst>
                  <a:outerShdw blurRad="38100" dist="38100" dir="2700000" algn="tl">
                    <a:srgbClr val="000000">
                      <a:alpha val="43137"/>
                    </a:srgbClr>
                  </a:outerShdw>
                </a:effectLst>
              </a:rPr>
              <a:t>4</a:t>
            </a:r>
            <a:r>
              <a:rPr lang="en-AU" dirty="0">
                <a:solidFill>
                  <a:schemeClr val="accent6">
                    <a:lumMod val="50000"/>
                  </a:schemeClr>
                </a:solidFill>
                <a:effectLst>
                  <a:outerShdw blurRad="38100" dist="38100" dir="2700000" algn="tl">
                    <a:srgbClr val="000000">
                      <a:alpha val="43137"/>
                    </a:srgbClr>
                  </a:outerShdw>
                </a:effectLst>
              </a:rPr>
              <a:t> </a:t>
            </a:r>
            <a:r>
              <a:rPr lang="en-AU" sz="2800" b="1" dirty="0">
                <a:solidFill>
                  <a:schemeClr val="accent6">
                    <a:lumMod val="50000"/>
                  </a:schemeClr>
                </a:solidFill>
                <a:effectLst>
                  <a:outerShdw blurRad="38100" dist="38100" dir="2700000" algn="tl">
                    <a:srgbClr val="000000">
                      <a:alpha val="43137"/>
                    </a:srgbClr>
                  </a:outerShdw>
                </a:effectLst>
              </a:rPr>
              <a:t>S</a:t>
            </a:r>
            <a:r>
              <a:rPr lang="en-AU" dirty="0">
                <a:solidFill>
                  <a:schemeClr val="accent6">
                    <a:lumMod val="50000"/>
                  </a:schemeClr>
                </a:solidFill>
                <a:effectLst>
                  <a:outerShdw blurRad="38100" dist="38100" dir="2700000" algn="tl">
                    <a:srgbClr val="000000">
                      <a:alpha val="43137"/>
                    </a:srgbClr>
                  </a:outerShdw>
                </a:effectLst>
              </a:rPr>
              <a:t>ceptics</a:t>
            </a:r>
          </a:p>
        </p:txBody>
      </p:sp>
      <p:sp>
        <p:nvSpPr>
          <p:cNvPr id="3" name="TextBox 2">
            <a:extLst>
              <a:ext uri="{FF2B5EF4-FFF2-40B4-BE49-F238E27FC236}">
                <a16:creationId xmlns:a16="http://schemas.microsoft.com/office/drawing/2014/main" id="{F3CA4855-F0E5-C3BA-5FBD-3CA42FDCC958}"/>
              </a:ext>
            </a:extLst>
          </p:cNvPr>
          <p:cNvSpPr txBox="1"/>
          <p:nvPr/>
        </p:nvSpPr>
        <p:spPr>
          <a:xfrm>
            <a:off x="467544" y="5000132"/>
            <a:ext cx="8352928"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AU" sz="2400" dirty="0"/>
              <a:t>You can download today’s presentation (&amp; others) from this site</a:t>
            </a:r>
          </a:p>
        </p:txBody>
      </p:sp>
    </p:spTree>
    <p:extLst>
      <p:ext uri="{BB962C8B-B14F-4D97-AF65-F5344CB8AC3E}">
        <p14:creationId xmlns:p14="http://schemas.microsoft.com/office/powerpoint/2010/main" val="3894611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528" y="0"/>
            <a:ext cx="8510588" cy="679450"/>
          </a:xfrm>
        </p:spPr>
        <p:txBody>
          <a:bodyPr/>
          <a:lstStyle/>
          <a:p>
            <a:pPr eaLnBrk="1" hangingPunct="1">
              <a:defRPr/>
            </a:pPr>
            <a:r>
              <a:rPr lang="en-AU" sz="3600" dirty="0"/>
              <a:t>But first a little science</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marL="0" indent="0" eaLnBrk="1" hangingPunct="1">
              <a:buNone/>
              <a:defRPr/>
            </a:pPr>
            <a:br>
              <a:rPr lang="en-AU" sz="2800" dirty="0"/>
            </a:br>
            <a:endParaRPr lang="en-AU" sz="2800" dirty="0">
              <a:latin typeface="Times New Roman" pitchFamily="18" charset="0"/>
            </a:endParaRPr>
          </a:p>
        </p:txBody>
      </p:sp>
      <p:pic>
        <p:nvPicPr>
          <p:cNvPr id="18437" name="Picture 4" descr="Arrhenius.jpg"/>
          <p:cNvPicPr>
            <a:picLocks noChangeAspect="1"/>
          </p:cNvPicPr>
          <p:nvPr/>
        </p:nvPicPr>
        <p:blipFill>
          <a:blip r:embed="rId3" cstate="screen"/>
          <a:srcRect/>
          <a:stretch>
            <a:fillRect/>
          </a:stretch>
        </p:blipFill>
        <p:spPr bwMode="auto">
          <a:xfrm>
            <a:off x="4572000" y="2071688"/>
            <a:ext cx="3659188" cy="4643437"/>
          </a:xfrm>
          <a:prstGeom prst="rect">
            <a:avLst/>
          </a:prstGeom>
          <a:noFill/>
          <a:ln w="9525">
            <a:noFill/>
            <a:miter lim="800000"/>
            <a:headEnd/>
            <a:tailEnd/>
          </a:ln>
        </p:spPr>
      </p:pic>
      <p:pic>
        <p:nvPicPr>
          <p:cNvPr id="7" name="Picture 7" descr="P1040711.JPG"/>
          <p:cNvPicPr>
            <a:picLocks noChangeAspect="1"/>
          </p:cNvPicPr>
          <p:nvPr/>
        </p:nvPicPr>
        <p:blipFill>
          <a:blip r:embed="rId4" cstate="email">
            <a:lum bright="20000"/>
            <a:extLst>
              <a:ext uri="{28A0092B-C50C-407E-A947-70E740481C1C}">
                <a14:useLocalDpi xmlns:a14="http://schemas.microsoft.com/office/drawing/2010/main"/>
              </a:ext>
            </a:extLst>
          </a:blip>
          <a:stretch>
            <a:fillRect/>
          </a:stretch>
        </p:blipFill>
        <p:spPr bwMode="auto">
          <a:xfrm>
            <a:off x="7863500" y="152121"/>
            <a:ext cx="1147150" cy="1539440"/>
          </a:xfrm>
          <a:prstGeom prst="rect">
            <a:avLst/>
          </a:prstGeom>
          <a:noFill/>
          <a:ln w="9525">
            <a:noFill/>
            <a:miter lim="800000"/>
            <a:headEnd/>
            <a:tailEnd/>
          </a:ln>
        </p:spPr>
      </p:pic>
      <p:sp>
        <p:nvSpPr>
          <p:cNvPr id="9" name="Rectangle 3">
            <a:extLst>
              <a:ext uri="{FF2B5EF4-FFF2-40B4-BE49-F238E27FC236}">
                <a16:creationId xmlns:a16="http://schemas.microsoft.com/office/drawing/2014/main" id="{E80B569D-9B31-42B2-AD4F-7361235E0B9B}"/>
              </a:ext>
            </a:extLst>
          </p:cNvPr>
          <p:cNvSpPr txBox="1">
            <a:spLocks noRot="1" noChangeArrowheads="1"/>
          </p:cNvSpPr>
          <p:nvPr/>
        </p:nvSpPr>
        <p:spPr bwMode="auto">
          <a:xfrm>
            <a:off x="250825" y="921841"/>
            <a:ext cx="8482012" cy="8640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eaLnBrk="1" hangingPunct="1">
              <a:defRPr/>
            </a:pPr>
            <a:r>
              <a:rPr lang="en-AU" sz="2800" kern="0" dirty="0"/>
              <a:t>Svante Arrhenius worked it out in 1896</a:t>
            </a:r>
          </a:p>
        </p:txBody>
      </p:sp>
      <p:sp>
        <p:nvSpPr>
          <p:cNvPr id="2" name="Speech Bubble: Rectangle with Corners Rounded 1">
            <a:extLst>
              <a:ext uri="{FF2B5EF4-FFF2-40B4-BE49-F238E27FC236}">
                <a16:creationId xmlns:a16="http://schemas.microsoft.com/office/drawing/2014/main" id="{4E637BA5-891A-4B43-9540-0333BE7EE3B3}"/>
              </a:ext>
            </a:extLst>
          </p:cNvPr>
          <p:cNvSpPr/>
          <p:nvPr/>
        </p:nvSpPr>
        <p:spPr bwMode="auto">
          <a:xfrm>
            <a:off x="467544" y="1859486"/>
            <a:ext cx="3659188" cy="3307660"/>
          </a:xfrm>
          <a:prstGeom prst="wedgeRoundRectCallout">
            <a:avLst>
              <a:gd name="adj1" fmla="val 101668"/>
              <a:gd name="adj2" fmla="val 9743"/>
              <a:gd name="adj3" fmla="val 16667"/>
            </a:avLst>
          </a:prstGeom>
          <a:blipFill dpi="0" rotWithShape="1">
            <a:blip r:embed="rId5" cstate="email">
              <a:extLst>
                <a:ext uri="{28A0092B-C50C-407E-A947-70E740481C1C}">
                  <a14:useLocalDpi xmlns:a14="http://schemas.microsoft.com/office/drawing/2010/main"/>
                </a:ext>
              </a:extLst>
            </a:blip>
            <a:srcRect/>
            <a:stretch>
              <a:fillRect/>
            </a:stretch>
          </a:blip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solidFill>
                  <a:srgbClr val="000000"/>
                </a:solidFill>
              </a:ln>
              <a:solidFill>
                <a:schemeClr val="tx1"/>
              </a:solidFill>
              <a:effectLst/>
              <a:latin typeface="Arial" pitchFamily="34" charset="0"/>
            </a:endParaRPr>
          </a:p>
        </p:txBody>
      </p:sp>
      <p:sp>
        <p:nvSpPr>
          <p:cNvPr id="18439" name="TextBox 5"/>
          <p:cNvSpPr txBox="1">
            <a:spLocks noChangeArrowheads="1"/>
          </p:cNvSpPr>
          <p:nvPr/>
        </p:nvSpPr>
        <p:spPr bwMode="auto">
          <a:xfrm>
            <a:off x="683568" y="1897489"/>
            <a:ext cx="3443164" cy="3231654"/>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AU" sz="2800" i="1" dirty="0">
                <a:solidFill>
                  <a:srgbClr val="000000"/>
                </a:solidFill>
                <a:latin typeface="Bell MT" panose="02020503060305020303" pitchFamily="18" charset="0"/>
                <a:cs typeface="MV Boli" panose="02000500030200090000" pitchFamily="2" charset="0"/>
              </a:rPr>
              <a:t>“</a:t>
            </a:r>
            <a:r>
              <a:rPr lang="en-AU" sz="3200" i="1" dirty="0">
                <a:solidFill>
                  <a:srgbClr val="000000"/>
                </a:solidFill>
                <a:latin typeface="Bell MT" panose="02020503060305020303" pitchFamily="18" charset="0"/>
                <a:cs typeface="MV Boli" panose="02000500030200090000" pitchFamily="2" charset="0"/>
              </a:rPr>
              <a:t>CO</a:t>
            </a:r>
            <a:r>
              <a:rPr lang="en-AU" sz="3200" i="1" baseline="-25000" dirty="0">
                <a:solidFill>
                  <a:srgbClr val="000000"/>
                </a:solidFill>
                <a:latin typeface="Bell MT" panose="02020503060305020303" pitchFamily="18" charset="0"/>
                <a:cs typeface="MV Boli" panose="02000500030200090000" pitchFamily="2" charset="0"/>
              </a:rPr>
              <a:t>2</a:t>
            </a:r>
            <a:r>
              <a:rPr lang="en-AU" sz="3200" i="1" dirty="0">
                <a:solidFill>
                  <a:srgbClr val="000000"/>
                </a:solidFill>
                <a:latin typeface="Bell MT" panose="02020503060305020303" pitchFamily="18" charset="0"/>
                <a:cs typeface="MV Boli" panose="02000500030200090000" pitchFamily="2" charset="0"/>
              </a:rPr>
              <a:t> and H</a:t>
            </a:r>
            <a:r>
              <a:rPr lang="en-AU" sz="3200" i="1" baseline="-25000" dirty="0">
                <a:solidFill>
                  <a:srgbClr val="000000"/>
                </a:solidFill>
                <a:latin typeface="Bell MT" panose="02020503060305020303" pitchFamily="18" charset="0"/>
                <a:cs typeface="MV Boli" panose="02000500030200090000" pitchFamily="2" charset="0"/>
              </a:rPr>
              <a:t>2</a:t>
            </a:r>
            <a:r>
              <a:rPr lang="en-AU" sz="3200" i="1" dirty="0">
                <a:solidFill>
                  <a:srgbClr val="000000"/>
                </a:solidFill>
                <a:latin typeface="Bell MT" panose="02020503060305020303" pitchFamily="18" charset="0"/>
                <a:cs typeface="MV Boli" panose="02000500030200090000" pitchFamily="2" charset="0"/>
              </a:rPr>
              <a:t>O absorb heat and send enough back to Earth to raise the temperature by</a:t>
            </a:r>
            <a:endParaRPr lang="en-AU" sz="2400" i="1" dirty="0">
              <a:solidFill>
                <a:srgbClr val="000000"/>
              </a:solidFill>
              <a:latin typeface="Bell MT" panose="02020503060305020303" pitchFamily="18" charset="0"/>
              <a:cs typeface="MV Boli" panose="02000500030200090000" pitchFamily="2" charset="0"/>
            </a:endParaRPr>
          </a:p>
          <a:p>
            <a:pPr eaLnBrk="0" fontAlgn="base" hangingPunct="0">
              <a:spcBef>
                <a:spcPct val="0"/>
              </a:spcBef>
              <a:spcAft>
                <a:spcPct val="0"/>
              </a:spcAft>
            </a:pPr>
            <a:r>
              <a:rPr lang="en-AU" sz="3200" b="1" dirty="0">
                <a:solidFill>
                  <a:srgbClr val="C00000"/>
                </a:solidFill>
                <a:effectLst>
                  <a:outerShdw blurRad="38100" dist="38100" dir="2700000" algn="tl">
                    <a:srgbClr val="000000">
                      <a:alpha val="43137"/>
                    </a:srgbClr>
                  </a:outerShdw>
                </a:effectLst>
                <a:latin typeface="Bell MT" panose="02020503060305020303" pitchFamily="18" charset="0"/>
              </a:rPr>
              <a:t>   </a:t>
            </a:r>
            <a:r>
              <a:rPr lang="en-AU" sz="4000" b="1" spc="-300"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+33 </a:t>
            </a:r>
            <a:r>
              <a:rPr lang="en-AU" sz="3200" b="1"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degrees!” </a:t>
            </a:r>
            <a:r>
              <a:rPr lang="en-AU" sz="4400" b="1"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 </a:t>
            </a:r>
          </a:p>
        </p:txBody>
      </p:sp>
    </p:spTree>
    <p:extLst>
      <p:ext uri="{BB962C8B-B14F-4D97-AF65-F5344CB8AC3E}">
        <p14:creationId xmlns:p14="http://schemas.microsoft.com/office/powerpoint/2010/main" val="19331936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11560" y="0"/>
            <a:ext cx="7416824" cy="2132856"/>
          </a:xfrm>
        </p:spPr>
        <p:txBody>
          <a:bodyPr>
            <a:normAutofit/>
          </a:bodyPr>
          <a:lstStyle/>
          <a:p>
            <a:r>
              <a:rPr lang="en-AU" sz="3600" dirty="0"/>
              <a:t>If there was no greenhouse effect Earth would be a frozen snowball at about  </a:t>
            </a:r>
            <a:r>
              <a:rPr lang="en-AU" sz="3600" dirty="0">
                <a:latin typeface="Arial"/>
                <a:cs typeface="Arial"/>
              </a:rPr>
              <a:t>– 18</a:t>
            </a:r>
            <a:r>
              <a:rPr lang="en-AU" sz="3600" baseline="30000" dirty="0">
                <a:latin typeface="Arial"/>
                <a:cs typeface="Arial"/>
              </a:rPr>
              <a:t>o</a:t>
            </a:r>
            <a:r>
              <a:rPr lang="en-AU" sz="3600" dirty="0">
                <a:latin typeface="Arial"/>
                <a:cs typeface="Arial"/>
              </a:rPr>
              <a:t>C</a:t>
            </a:r>
            <a:endParaRPr lang="en-AU" sz="3600" dirty="0"/>
          </a:p>
        </p:txBody>
      </p:sp>
      <p:pic>
        <p:nvPicPr>
          <p:cNvPr id="6" name="Picture 5" descr="Europasaurus_holgeri_Scene_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395536" y="2636912"/>
            <a:ext cx="8640960" cy="3046988"/>
          </a:xfrm>
          <a:prstGeom prst="rect">
            <a:avLst/>
          </a:prstGeom>
          <a:noFill/>
        </p:spPr>
        <p:txBody>
          <a:bodyPr wrap="square" rtlCol="0">
            <a:spAutoFit/>
          </a:bodyPr>
          <a:lstStyle/>
          <a:p>
            <a:r>
              <a:rPr lang="en-AU" sz="4800" b="1" dirty="0">
                <a:solidFill>
                  <a:srgbClr val="F84242"/>
                </a:solidFill>
                <a:effectLst>
                  <a:outerShdw blurRad="76200" dist="63500" dir="2700000" algn="tl">
                    <a:srgbClr val="000000">
                      <a:alpha val="62000"/>
                    </a:srgbClr>
                  </a:outerShdw>
                </a:effectLst>
              </a:rPr>
              <a:t>So Greenhouse effect </a:t>
            </a:r>
          </a:p>
          <a:p>
            <a:r>
              <a:rPr lang="en-AU" sz="4800" b="1" dirty="0">
                <a:solidFill>
                  <a:srgbClr val="FF0000"/>
                </a:solidFill>
                <a:effectLst>
                  <a:outerShdw blurRad="76200" dist="63500" dir="2700000" algn="tl">
                    <a:srgbClr val="000000">
                      <a:alpha val="62000"/>
                    </a:srgbClr>
                  </a:outerShdw>
                </a:effectLst>
              </a:rPr>
              <a:t>                 =  +33</a:t>
            </a:r>
            <a:r>
              <a:rPr lang="en-AU" sz="4800" b="1" baseline="30000" dirty="0">
                <a:solidFill>
                  <a:srgbClr val="FF0000"/>
                </a:solidFill>
                <a:effectLst>
                  <a:outerShdw blurRad="76200" dist="63500" dir="2700000" algn="tl">
                    <a:srgbClr val="000000">
                      <a:alpha val="62000"/>
                    </a:srgbClr>
                  </a:outerShdw>
                </a:effectLst>
              </a:rPr>
              <a:t>o</a:t>
            </a:r>
            <a:r>
              <a:rPr lang="en-AU" sz="4800" b="1" dirty="0">
                <a:solidFill>
                  <a:srgbClr val="FF0000"/>
                </a:solidFill>
                <a:effectLst>
                  <a:outerShdw blurRad="76200" dist="63500" dir="2700000" algn="tl">
                    <a:srgbClr val="000000">
                      <a:alpha val="62000"/>
                    </a:srgbClr>
                  </a:outerShdw>
                </a:effectLst>
              </a:rPr>
              <a:t>C  warmer</a:t>
            </a:r>
          </a:p>
          <a:p>
            <a:endParaRPr lang="en-AU" sz="4800" b="1" dirty="0">
              <a:solidFill>
                <a:srgbClr val="FF0000"/>
              </a:solidFill>
              <a:effectLst>
                <a:outerShdw blurRad="76200" dist="63500" dir="2700000" algn="tl">
                  <a:srgbClr val="000000">
                    <a:alpha val="62000"/>
                  </a:srgbClr>
                </a:outerShdw>
              </a:effectLst>
            </a:endParaRPr>
          </a:p>
          <a:p>
            <a:r>
              <a:rPr lang="en-AU" sz="4800" b="1" dirty="0">
                <a:solidFill>
                  <a:srgbClr val="FF0000"/>
                </a:solidFill>
                <a:effectLst>
                  <a:outerShdw blurRad="76200" dist="63500" dir="2700000" algn="tl">
                    <a:srgbClr val="000000">
                      <a:alpha val="62000"/>
                    </a:srgbClr>
                  </a:outerShdw>
                </a:effectLst>
              </a:rPr>
              <a:t>Crucial for life on Earth</a:t>
            </a:r>
          </a:p>
        </p:txBody>
      </p:sp>
      <p:pic>
        <p:nvPicPr>
          <p:cNvPr id="9" name="Picture 8">
            <a:extLst>
              <a:ext uri="{FF2B5EF4-FFF2-40B4-BE49-F238E27FC236}">
                <a16:creationId xmlns:a16="http://schemas.microsoft.com/office/drawing/2014/main" id="{6F11EF1D-3F34-4681-A53D-1B4609107E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52989" y="1066428"/>
            <a:ext cx="897638" cy="903734"/>
          </a:xfrm>
          <a:prstGeom prst="rect">
            <a:avLst/>
          </a:prstGeom>
        </p:spPr>
      </p:pic>
    </p:spTree>
    <p:custDataLst>
      <p:tags r:id="rId1"/>
    </p:custDataLst>
    <p:extLst>
      <p:ext uri="{BB962C8B-B14F-4D97-AF65-F5344CB8AC3E}">
        <p14:creationId xmlns:p14="http://schemas.microsoft.com/office/powerpoint/2010/main" val="397677769"/>
      </p:ext>
    </p:extLst>
  </p:cSld>
  <p:clrMapOvr>
    <a:masterClrMapping/>
  </p:clrMapOvr>
  <p:transition advTm="316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1500"/>
                                  </p:stCondLst>
                                  <p:childTnLst>
                                    <p:animMotion origin="layout" path="M 2.5E-6 3.7037E-6 L -0.15139 -0.13172 " pathEditMode="relative" rAng="0" ptsTypes="AA">
                                      <p:cBhvr>
                                        <p:cTn id="6" dur="2000" fill="hold"/>
                                        <p:tgtEl>
                                          <p:spTgt spid="9"/>
                                        </p:tgtEl>
                                        <p:attrNameLst>
                                          <p:attrName>ppt_x</p:attrName>
                                          <p:attrName>ppt_y</p:attrName>
                                        </p:attrNameLst>
                                      </p:cBhvr>
                                      <p:rCtr x="-7569" y="-659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2000"/>
                                        <p:tgtEl>
                                          <p:spTgt spid="5">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D65A3-D06A-441D-A774-087D7F92993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70" y="6455"/>
            <a:ext cx="9129658" cy="6845088"/>
          </a:xfrm>
          <a:prstGeom prst="rect">
            <a:avLst/>
          </a:prstGeom>
          <a:effectLst>
            <a:outerShdw blurRad="50800" dist="12700" dir="14820000" algn="ctr" rotWithShape="0">
              <a:srgbClr val="000000">
                <a:alpha val="5000"/>
              </a:srgbClr>
            </a:outerShdw>
          </a:effectLst>
        </p:spPr>
      </p:pic>
      <p:cxnSp>
        <p:nvCxnSpPr>
          <p:cNvPr id="4" name="Straight Arrow Connector 3"/>
          <p:cNvCxnSpPr>
            <a:cxnSpLocks/>
          </p:cNvCxnSpPr>
          <p:nvPr/>
        </p:nvCxnSpPr>
        <p:spPr bwMode="auto">
          <a:xfrm flipV="1">
            <a:off x="4211960" y="1196752"/>
            <a:ext cx="4536504" cy="5184576"/>
          </a:xfrm>
          <a:prstGeom prst="straightConnector1">
            <a:avLst/>
          </a:prstGeom>
          <a:solidFill>
            <a:schemeClr val="accent1"/>
          </a:solidFill>
          <a:ln w="38100" cap="flat" cmpd="sng" algn="ctr">
            <a:solidFill>
              <a:srgbClr val="FFCC00"/>
            </a:solidFill>
            <a:prstDash val="solid"/>
            <a:round/>
            <a:headEnd type="none" w="med" len="med"/>
            <a:tailEnd type="arrow"/>
          </a:ln>
          <a:effectLst>
            <a:outerShdw blurRad="50800" dist="38100" dir="2700000" algn="tl" rotWithShape="0">
              <a:prstClr val="black">
                <a:alpha val="40000"/>
              </a:prstClr>
            </a:outerShdw>
          </a:effectLst>
        </p:spPr>
      </p:cxnSp>
      <p:sp>
        <p:nvSpPr>
          <p:cNvPr id="6" name="TextBox 5">
            <a:extLst>
              <a:ext uri="{FF2B5EF4-FFF2-40B4-BE49-F238E27FC236}">
                <a16:creationId xmlns:a16="http://schemas.microsoft.com/office/drawing/2014/main" id="{063EFDE2-C29C-4695-AB19-6F05D5849BFB}"/>
              </a:ext>
            </a:extLst>
          </p:cNvPr>
          <p:cNvSpPr txBox="1"/>
          <p:nvPr/>
        </p:nvSpPr>
        <p:spPr>
          <a:xfrm>
            <a:off x="611560" y="1916832"/>
            <a:ext cx="201622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srgbClr val="000000"/>
                </a:solidFill>
                <a:uLnTx/>
                <a:uFillTx/>
              </a:rPr>
              <a:t>400 ppm = 0.04%</a:t>
            </a:r>
          </a:p>
        </p:txBody>
      </p:sp>
      <p:sp>
        <p:nvSpPr>
          <p:cNvPr id="2" name="TextBox 1">
            <a:extLst>
              <a:ext uri="{FF2B5EF4-FFF2-40B4-BE49-F238E27FC236}">
                <a16:creationId xmlns:a16="http://schemas.microsoft.com/office/drawing/2014/main" id="{80B8DAF4-C127-4FB9-85DC-4F665B124F1E}"/>
              </a:ext>
            </a:extLst>
          </p:cNvPr>
          <p:cNvSpPr txBox="1"/>
          <p:nvPr/>
        </p:nvSpPr>
        <p:spPr>
          <a:xfrm>
            <a:off x="5942528" y="4293096"/>
            <a:ext cx="3024336" cy="954107"/>
          </a:xfrm>
          <a:prstGeom prst="rect">
            <a:avLst/>
          </a:prstGeom>
          <a:noFill/>
          <a:effectLst>
            <a:outerShdw dist="25400" dir="3420000" algn="ctr" rotWithShape="0">
              <a:srgbClr val="000000">
                <a:alpha val="60000"/>
              </a:srgbClr>
            </a:outerShdw>
          </a:effectLst>
        </p:spPr>
        <p:txBody>
          <a:bodyPr wrap="square" rtlCol="0">
            <a:spAutoFit/>
          </a:bodyPr>
          <a:lstStyle/>
          <a:p>
            <a:r>
              <a:rPr lang="en-AU" sz="2800" dirty="0">
                <a:solidFill>
                  <a:srgbClr val="FFCC00"/>
                </a:solidFill>
                <a:effectLst>
                  <a:outerShdw blurRad="50800" dist="38100" dir="2700000" algn="tl" rotWithShape="0">
                    <a:prstClr val="black">
                      <a:alpha val="40000"/>
                    </a:prstClr>
                  </a:outerShdw>
                </a:effectLst>
              </a:rPr>
              <a:t>Rate of increase </a:t>
            </a:r>
            <a:r>
              <a:rPr lang="en-AU" sz="2800" b="1" dirty="0">
                <a:solidFill>
                  <a:srgbClr val="FFCC00"/>
                </a:solidFill>
                <a:effectLst>
                  <a:outerShdw blurRad="50800" dist="38100" dir="2700000" algn="tl" rotWithShape="0">
                    <a:prstClr val="black">
                      <a:alpha val="40000"/>
                    </a:prstClr>
                  </a:outerShdw>
                </a:effectLst>
              </a:rPr>
              <a:t>is STILL increasing!</a:t>
            </a:r>
          </a:p>
        </p:txBody>
      </p:sp>
      <p:sp>
        <p:nvSpPr>
          <p:cNvPr id="8" name="TextBox 7">
            <a:extLst>
              <a:ext uri="{FF2B5EF4-FFF2-40B4-BE49-F238E27FC236}">
                <a16:creationId xmlns:a16="http://schemas.microsoft.com/office/drawing/2014/main" id="{B85EFB95-289A-C307-5355-CA74F49AF5B0}"/>
              </a:ext>
            </a:extLst>
          </p:cNvPr>
          <p:cNvSpPr txBox="1"/>
          <p:nvPr/>
        </p:nvSpPr>
        <p:spPr>
          <a:xfrm>
            <a:off x="7812360" y="0"/>
            <a:ext cx="1152128" cy="646331"/>
          </a:xfrm>
          <a:prstGeom prst="rect">
            <a:avLst/>
          </a:prstGeom>
          <a:noFill/>
        </p:spPr>
        <p:txBody>
          <a:bodyPr wrap="square" rtlCol="0">
            <a:spAutoFit/>
          </a:bodyPr>
          <a:lstStyle/>
          <a:p>
            <a:r>
              <a:rPr lang="en-AU" b="1" dirty="0">
                <a:solidFill>
                  <a:srgbClr val="FF0000"/>
                </a:solidFill>
              </a:rPr>
              <a:t>421 ppm</a:t>
            </a:r>
          </a:p>
          <a:p>
            <a:r>
              <a:rPr lang="en-AU" b="1" dirty="0">
                <a:solidFill>
                  <a:srgbClr val="FF0000"/>
                </a:solidFill>
              </a:rPr>
              <a:t>May 2022</a:t>
            </a:r>
          </a:p>
        </p:txBody>
      </p:sp>
    </p:spTree>
    <p:extLst>
      <p:ext uri="{BB962C8B-B14F-4D97-AF65-F5344CB8AC3E}">
        <p14:creationId xmlns:p14="http://schemas.microsoft.com/office/powerpoint/2010/main" val="252791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3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1842" y="1727"/>
            <a:ext cx="9140313" cy="6854543"/>
          </a:xfrm>
          <a:prstGeom prst="rect">
            <a:avLst/>
          </a:prstGeom>
        </p:spPr>
      </p:pic>
      <p:sp>
        <p:nvSpPr>
          <p:cNvPr id="4" name="Arrow: Down 3">
            <a:extLst>
              <a:ext uri="{FF2B5EF4-FFF2-40B4-BE49-F238E27FC236}">
                <a16:creationId xmlns:a16="http://schemas.microsoft.com/office/drawing/2014/main" id="{859D5210-ABA2-4E4D-89DF-75F6E2D38CC7}"/>
              </a:ext>
            </a:extLst>
          </p:cNvPr>
          <p:cNvSpPr/>
          <p:nvPr/>
        </p:nvSpPr>
        <p:spPr bwMode="auto">
          <a:xfrm flipV="1">
            <a:off x="5940152" y="188640"/>
            <a:ext cx="576064" cy="1440160"/>
          </a:xfrm>
          <a:prstGeom prst="down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rgbClr val="FF0000"/>
              </a:solidFill>
              <a:effectLst/>
              <a:latin typeface="Arial" pitchFamily="34" charset="0"/>
            </a:endParaRPr>
          </a:p>
        </p:txBody>
      </p:sp>
    </p:spTree>
    <p:extLst>
      <p:ext uri="{BB962C8B-B14F-4D97-AF65-F5344CB8AC3E}">
        <p14:creationId xmlns:p14="http://schemas.microsoft.com/office/powerpoint/2010/main" val="2403584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hanTempsComb2b.jpg"/>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180975" y="981075"/>
            <a:ext cx="8963025" cy="5688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bwMode="auto">
          <a:xfrm>
            <a:off x="4248472" y="908720"/>
            <a:ext cx="5004048"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bwMode="auto">
          <a:xfrm>
            <a:off x="6084168" y="908720"/>
            <a:ext cx="3212232"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2"/>
          <p:cNvSpPr txBox="1">
            <a:spLocks noRot="1" noChangeArrowheads="1"/>
          </p:cNvSpPr>
          <p:nvPr/>
        </p:nvSpPr>
        <p:spPr bwMode="auto">
          <a:xfrm>
            <a:off x="323850" y="188913"/>
            <a:ext cx="8510588" cy="575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0" cap="none" spc="0" normalizeH="0" baseline="0" noProof="0" dirty="0">
                <a:ln>
                  <a:noFill/>
                </a:ln>
                <a:solidFill>
                  <a:srgbClr val="CCFFFF"/>
                </a:solidFill>
                <a:effectLst>
                  <a:outerShdw blurRad="38100" dist="38100" dir="2700000" algn="tl">
                    <a:srgbClr val="000000"/>
                  </a:outerShdw>
                </a:effectLst>
                <a:uLnTx/>
                <a:uFillTx/>
                <a:latin typeface="Arial"/>
                <a:ea typeface="+mn-ea"/>
                <a:cs typeface="+mn-cs"/>
              </a:rPr>
              <a:t>Looking at the past – the big picture</a:t>
            </a:r>
          </a:p>
        </p:txBody>
      </p:sp>
      <p:sp>
        <p:nvSpPr>
          <p:cNvPr id="7" name="Rounded Rectangular Callout 6"/>
          <p:cNvSpPr/>
          <p:nvPr/>
        </p:nvSpPr>
        <p:spPr bwMode="auto">
          <a:xfrm>
            <a:off x="7452320" y="2276872"/>
            <a:ext cx="1044624" cy="1008112"/>
          </a:xfrm>
          <a:prstGeom prst="wedgeRoundRectCallout">
            <a:avLst>
              <a:gd name="adj1" fmla="val -3586"/>
              <a:gd name="adj2" fmla="val 131788"/>
              <a:gd name="adj3" fmla="val 16667"/>
            </a:avLst>
          </a:prstGeom>
          <a:solidFill>
            <a:schemeClr val="accent2">
              <a:lumMod val="20000"/>
              <a:lumOff val="80000"/>
            </a:schemeClr>
          </a:solid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29ABA8">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Holocene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10,000 yrs of stable climate</a:t>
            </a:r>
          </a:p>
        </p:txBody>
      </p:sp>
      <p:grpSp>
        <p:nvGrpSpPr>
          <p:cNvPr id="2" name="Group 17"/>
          <p:cNvGrpSpPr/>
          <p:nvPr/>
        </p:nvGrpSpPr>
        <p:grpSpPr>
          <a:xfrm>
            <a:off x="7956376" y="3429000"/>
            <a:ext cx="936104" cy="369332"/>
            <a:chOff x="7956376" y="3367383"/>
            <a:chExt cx="936104" cy="369332"/>
          </a:xfrm>
        </p:grpSpPr>
        <p:sp>
          <p:nvSpPr>
            <p:cNvPr id="9" name="Up Arrow 8"/>
            <p:cNvSpPr/>
            <p:nvPr/>
          </p:nvSpPr>
          <p:spPr bwMode="auto">
            <a:xfrm>
              <a:off x="8676456" y="3511398"/>
              <a:ext cx="216024" cy="205633"/>
            </a:xfrm>
            <a:prstGeom prst="upArrow">
              <a:avLst/>
            </a:prstGeom>
            <a:solidFill>
              <a:srgbClr val="FF505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7956376" y="3367383"/>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+3</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grpSp>
        <p:nvGrpSpPr>
          <p:cNvPr id="3" name="Group 16"/>
          <p:cNvGrpSpPr/>
          <p:nvPr/>
        </p:nvGrpSpPr>
        <p:grpSpPr>
          <a:xfrm>
            <a:off x="7956376" y="3768258"/>
            <a:ext cx="936104" cy="432048"/>
            <a:chOff x="7956376" y="3717032"/>
            <a:chExt cx="936104" cy="432048"/>
          </a:xfrm>
        </p:grpSpPr>
        <p:sp>
          <p:nvSpPr>
            <p:cNvPr id="8" name="Up Arrow 7"/>
            <p:cNvSpPr/>
            <p:nvPr/>
          </p:nvSpPr>
          <p:spPr bwMode="auto">
            <a:xfrm>
              <a:off x="8676456" y="3789040"/>
              <a:ext cx="216024" cy="360040"/>
            </a:xfrm>
            <a:prstGeom prst="upArrow">
              <a:avLst/>
            </a:prstGeom>
            <a:solidFill>
              <a:srgbClr val="FF9966"/>
            </a:solidFill>
            <a:ln w="635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p:cNvSpPr txBox="1"/>
            <p:nvPr/>
          </p:nvSpPr>
          <p:spPr>
            <a:xfrm>
              <a:off x="7956376" y="3717032"/>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+2</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sp>
        <p:nvSpPr>
          <p:cNvPr id="13" name="Right Arrow 12"/>
          <p:cNvSpPr/>
          <p:nvPr/>
        </p:nvSpPr>
        <p:spPr bwMode="auto">
          <a:xfrm>
            <a:off x="7092280" y="5373216"/>
            <a:ext cx="1728192" cy="504056"/>
          </a:xfrm>
          <a:prstGeom prst="rightArrow">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0" scaled="1"/>
            <a:tileRect/>
          </a:gradFill>
          <a:ln w="63500" cap="rnd" cmpd="sng" algn="ctr">
            <a:solidFill>
              <a:schemeClr val="accent4">
                <a:lumMod val="25000"/>
              </a:schemeClr>
            </a:solidFill>
            <a:prstDash val="solid"/>
            <a:round/>
            <a:headEnd type="none" w="med" len="med"/>
            <a:tailEnd type="none" w="med" len="med"/>
          </a:ln>
          <a:effectLst/>
        </p:spPr>
        <p:txBody>
          <a:bodyPr vert="horz" wrap="square" lIns="18000" tIns="36000" rIns="0" bIns="0" numCol="1" rtlCol="0" anchor="t" anchorCtr="0" compatLnSpc="1">
            <a:prstTxWarp prst="textNoShape">
              <a:avLst/>
            </a:prstTxWarp>
            <a:normAutofit fontScale="850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Rounded MT Bold" pitchFamily="34" charset="0"/>
                <a:ea typeface="+mn-ea"/>
                <a:cs typeface="+mn-cs"/>
              </a:rPr>
              <a:t>Human civilisation</a:t>
            </a:r>
          </a:p>
        </p:txBody>
      </p:sp>
      <p:grpSp>
        <p:nvGrpSpPr>
          <p:cNvPr id="21" name="Group 20"/>
          <p:cNvGrpSpPr/>
          <p:nvPr/>
        </p:nvGrpSpPr>
        <p:grpSpPr>
          <a:xfrm>
            <a:off x="8135888" y="3819484"/>
            <a:ext cx="756592" cy="401604"/>
            <a:chOff x="8135888" y="3819484"/>
            <a:chExt cx="756592" cy="401604"/>
          </a:xfrm>
        </p:grpSpPr>
        <p:sp>
          <p:nvSpPr>
            <p:cNvPr id="18" name="Down Arrow 17"/>
            <p:cNvSpPr/>
            <p:nvPr/>
          </p:nvSpPr>
          <p:spPr bwMode="auto">
            <a:xfrm flipV="1">
              <a:off x="8820472" y="4005064"/>
              <a:ext cx="72008" cy="216024"/>
            </a:xfrm>
            <a:prstGeom prst="downArrow">
              <a:avLst/>
            </a:prstGeom>
            <a:solidFill>
              <a:schemeClr val="accent1"/>
            </a:solidFill>
            <a:ln w="635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TextBox 18"/>
            <p:cNvSpPr txBox="1"/>
            <p:nvPr/>
          </p:nvSpPr>
          <p:spPr>
            <a:xfrm>
              <a:off x="8135888" y="3819484"/>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+1</a:t>
              </a:r>
              <a:r>
                <a:rPr kumimoji="0" lang="en-AU" sz="1800" b="1" i="0" u="none" strike="noStrike" kern="1200" cap="none" spc="0" normalizeH="0" baseline="3000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o</a:t>
              </a:r>
              <a:r>
                <a:rPr kumimoji="0" lang="en-AU" sz="1800" b="1" i="0" u="none" strike="noStrike" kern="1200" cap="none" spc="0" normalizeH="0" baseline="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C</a:t>
              </a:r>
            </a:p>
          </p:txBody>
        </p:sp>
      </p:grpSp>
      <p:sp>
        <p:nvSpPr>
          <p:cNvPr id="15" name="Rounded Rectangular Callout 14"/>
          <p:cNvSpPr/>
          <p:nvPr/>
        </p:nvSpPr>
        <p:spPr bwMode="auto">
          <a:xfrm>
            <a:off x="7308304" y="4581128"/>
            <a:ext cx="1152128" cy="360040"/>
          </a:xfrm>
          <a:prstGeom prst="wedgeRoundRectCallout">
            <a:avLst>
              <a:gd name="adj1" fmla="val 60240"/>
              <a:gd name="adj2" fmla="val -116568"/>
              <a:gd name="adj3" fmla="val 16667"/>
            </a:avLst>
          </a:prstGeom>
          <a:solidFill>
            <a:schemeClr val="accent5">
              <a:lumMod val="90000"/>
            </a:schemeClr>
          </a:solidFill>
          <a:ln w="63500" cap="flat" cmpd="sng" algn="ctr">
            <a:solidFill>
              <a:schemeClr val="accent5">
                <a:lumMod val="25000"/>
              </a:schemeClr>
            </a:solidFill>
            <a:prstDash val="solid"/>
            <a:round/>
            <a:headEnd type="none" w="med" len="med"/>
            <a:tailEnd type="none" w="med" len="med"/>
          </a:ln>
          <a:effectLst/>
        </p:spPr>
        <p:txBody>
          <a:bodyPr vert="horz" wrap="square" lIns="36000" tIns="3600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B8E2FF">
                    <a:lumMod val="25000"/>
                  </a:srgbClr>
                </a:solidFill>
                <a:effectLst>
                  <a:outerShdw blurRad="38100" dist="38100" dir="2700000" algn="tl">
                    <a:srgbClr val="000000">
                      <a:alpha val="43137"/>
                    </a:srgbClr>
                  </a:outerShdw>
                </a:effectLst>
                <a:uLnTx/>
                <a:uFillTx/>
                <a:latin typeface="Arial Rounded MT Bold" pitchFamily="34" charset="0"/>
                <a:ea typeface="+mn-ea"/>
                <a:cs typeface="+mn-cs"/>
              </a:rPr>
              <a:t>LIA &amp; MWP</a:t>
            </a:r>
            <a:endParaRPr kumimoji="0" lang="en-AU" sz="1400" b="0" i="0" u="none" strike="noStrike" kern="1200" cap="none" spc="0" normalizeH="0" baseline="0" noProof="0" dirty="0">
              <a:ln>
                <a:noFill/>
              </a:ln>
              <a:solidFill>
                <a:srgbClr val="B8E2FF">
                  <a:lumMod val="25000"/>
                </a:srgbClr>
              </a:solidFill>
              <a:effectLst/>
              <a:uLnTx/>
              <a:uFillTx/>
              <a:latin typeface="Arial Rounded MT Bold" pitchFamily="34" charset="0"/>
              <a:ea typeface="+mn-ea"/>
              <a:cs typeface="+mn-cs"/>
            </a:endParaRPr>
          </a:p>
        </p:txBody>
      </p:sp>
      <p:sp>
        <p:nvSpPr>
          <p:cNvPr id="20" name="Rounded Rectangular Callout 19"/>
          <p:cNvSpPr/>
          <p:nvPr/>
        </p:nvSpPr>
        <p:spPr bwMode="auto">
          <a:xfrm>
            <a:off x="5724128" y="2276872"/>
            <a:ext cx="1656184" cy="1008112"/>
          </a:xfrm>
          <a:prstGeom prst="wedgeRoundRectCallout">
            <a:avLst>
              <a:gd name="adj1" fmla="val -38550"/>
              <a:gd name="adj2" fmla="val 118831"/>
              <a:gd name="adj3" fmla="val 16667"/>
            </a:avLst>
          </a:prstGeom>
          <a:solidFill>
            <a:schemeClr val="accent2">
              <a:lumMod val="20000"/>
              <a:lumOff val="80000"/>
            </a:schemeClr>
          </a:solidFill>
          <a:ln w="635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010199">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LIG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~280ppm 125,000 yr ago About  +1</a:t>
            </a:r>
            <a:r>
              <a:rPr kumimoji="0" lang="en-AU" sz="1400" b="0" i="0" u="none" strike="noStrike" kern="1200" cap="none" spc="0" normalizeH="0" baseline="30000" noProof="0" dirty="0">
                <a:ln>
                  <a:noFill/>
                </a:ln>
                <a:solidFill>
                  <a:srgbClr val="000000"/>
                </a:solidFill>
                <a:effectLst/>
                <a:uLnTx/>
                <a:uFillTx/>
                <a:latin typeface="Arial Rounded MT Bold" pitchFamily="34" charset="0"/>
                <a:ea typeface="+mn-ea"/>
                <a:cs typeface="+mn-cs"/>
              </a:rPr>
              <a:t>o</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~8m higher</a:t>
            </a:r>
          </a:p>
        </p:txBody>
      </p:sp>
      <p:sp>
        <p:nvSpPr>
          <p:cNvPr id="4" name="Rounded Rectangular Callout 3"/>
          <p:cNvSpPr/>
          <p:nvPr/>
        </p:nvSpPr>
        <p:spPr bwMode="auto">
          <a:xfrm>
            <a:off x="4211960" y="2204864"/>
            <a:ext cx="1440160" cy="1080120"/>
          </a:xfrm>
          <a:prstGeom prst="wedgeRoundRectCallout">
            <a:avLst>
              <a:gd name="adj1" fmla="val -53068"/>
              <a:gd name="adj2" fmla="val 77984"/>
              <a:gd name="adj3" fmla="val 16667"/>
            </a:avLst>
          </a:prstGeom>
          <a:solidFill>
            <a:srgbClr val="FFCCCC"/>
          </a:solidFill>
          <a:ln w="635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Pliocene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 ~400ppm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levels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~30 m higher </a:t>
            </a:r>
          </a:p>
        </p:txBody>
      </p:sp>
    </p:spTree>
    <p:custDataLst>
      <p:tags r:id="rId1"/>
    </p:custDataLst>
    <p:extLst>
      <p:ext uri="{BB962C8B-B14F-4D97-AF65-F5344CB8AC3E}">
        <p14:creationId xmlns:p14="http://schemas.microsoft.com/office/powerpoint/2010/main" val="979514624"/>
      </p:ext>
    </p:extLst>
  </p:cSld>
  <p:clrMapOvr>
    <a:masterClrMapping/>
  </p:clrMapOvr>
  <p:transition advTm="1192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1+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1+ppt_w/2"/>
                                          </p:val>
                                        </p:tav>
                                      </p:tavLst>
                                    </p:anim>
                                    <p:anim calcmode="lin" valueType="num">
                                      <p:cBhvr additive="base">
                                        <p:cTn id="13" dur="500"/>
                                        <p:tgtEl>
                                          <p:spTgt spid="17"/>
                                        </p:tgtEl>
                                        <p:attrNameLst>
                                          <p:attrName>ppt_y</p:attrName>
                                        </p:attrNameLst>
                                      </p:cBhvr>
                                      <p:tavLst>
                                        <p:tav tm="0">
                                          <p:val>
                                            <p:strVal val="ppt_y"/>
                                          </p:val>
                                        </p:tav>
                                        <p:tav tm="100000">
                                          <p:val>
                                            <p:strVal val="ppt_y"/>
                                          </p:val>
                                        </p:tav>
                                      </p:tavLst>
                                    </p:anim>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1500"/>
                            </p:stCondLst>
                            <p:childTnLst>
                              <p:par>
                                <p:cTn id="20" presetID="2" presetClass="entr" presetSubtype="2"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ppt_x"/>
                                          </p:val>
                                        </p:tav>
                                        <p:tav tm="100000">
                                          <p:val>
                                            <p:strVal val="#ppt_x"/>
                                          </p:val>
                                        </p:tav>
                                      </p:tavLst>
                                    </p:anim>
                                    <p:anim calcmode="lin" valueType="num">
                                      <p:cBhvr additive="base">
                                        <p:cTn id="2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2"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1+#ppt_w/2"/>
                                          </p:val>
                                        </p:tav>
                                        <p:tav tm="100000">
                                          <p:val>
                                            <p:strVal val="#ppt_x"/>
                                          </p:val>
                                        </p:tav>
                                      </p:tavLst>
                                    </p:anim>
                                    <p:anim calcmode="lin" valueType="num">
                                      <p:cBhvr additive="base">
                                        <p:cTn id="55" dur="500" fill="hold"/>
                                        <p:tgtEl>
                                          <p:spTgt spid="4"/>
                                        </p:tgtEl>
                                        <p:attrNameLst>
                                          <p:attrName>ppt_y</p:attrName>
                                        </p:attrNameLst>
                                      </p:cBhvr>
                                      <p:tavLst>
                                        <p:tav tm="0">
                                          <p:val>
                                            <p:strVal val="#ppt_y"/>
                                          </p:val>
                                        </p:tav>
                                        <p:tav tm="100000">
                                          <p:val>
                                            <p:strVal val="#ppt_y"/>
                                          </p:val>
                                        </p:tav>
                                      </p:tavLst>
                                    </p:anim>
                                  </p:childTnLst>
                                </p:cTn>
                              </p:par>
                            </p:childTnLst>
                          </p:cTn>
                        </p:par>
                        <p:par>
                          <p:cTn id="56" fill="hold">
                            <p:stCondLst>
                              <p:cond delay="1000"/>
                            </p:stCondLst>
                            <p:childTnLst>
                              <p:par>
                                <p:cTn id="57" presetID="2" presetClass="entr" presetSubtype="4" fill="hold" nodeType="afterEffect">
                                  <p:stCondLst>
                                    <p:cond delay="50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7" grpId="0" animBg="1"/>
      <p:bldP spid="13" grpId="0" animBg="1"/>
      <p:bldP spid="15" grpId="0" animBg="1"/>
      <p:bldP spid="20"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D4A68-BBC7-4D72-8340-DAAEED9F368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4534"/>
            <a:ext cx="9135942" cy="6853466"/>
          </a:xfrm>
          <a:prstGeom prst="rect">
            <a:avLst/>
          </a:prstGeom>
        </p:spPr>
      </p:pic>
      <p:cxnSp>
        <p:nvCxnSpPr>
          <p:cNvPr id="4" name="Straight Connector 3">
            <a:extLst>
              <a:ext uri="{FF2B5EF4-FFF2-40B4-BE49-F238E27FC236}">
                <a16:creationId xmlns:a16="http://schemas.microsoft.com/office/drawing/2014/main" id="{F40EF268-7720-29BD-8013-1E917717EE5F}"/>
              </a:ext>
            </a:extLst>
          </p:cNvPr>
          <p:cNvCxnSpPr>
            <a:cxnSpLocks/>
          </p:cNvCxnSpPr>
          <p:nvPr/>
        </p:nvCxnSpPr>
        <p:spPr bwMode="auto">
          <a:xfrm flipV="1">
            <a:off x="7533888" y="387242"/>
            <a:ext cx="422488" cy="765328"/>
          </a:xfrm>
          <a:prstGeom prst="line">
            <a:avLst/>
          </a:prstGeom>
          <a:ln w="28575">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id="{4B2D90C1-0CA8-445D-2D07-0D0B238A4FF6}"/>
              </a:ext>
            </a:extLst>
          </p:cNvPr>
          <p:cNvGrpSpPr/>
          <p:nvPr/>
        </p:nvGrpSpPr>
        <p:grpSpPr>
          <a:xfrm>
            <a:off x="6516216" y="171396"/>
            <a:ext cx="1326624" cy="1901428"/>
            <a:chOff x="6516216" y="171396"/>
            <a:chExt cx="1326624" cy="1901428"/>
          </a:xfrm>
        </p:grpSpPr>
        <p:cxnSp>
          <p:nvCxnSpPr>
            <p:cNvPr id="8" name="Straight Connector 7">
              <a:extLst>
                <a:ext uri="{FF2B5EF4-FFF2-40B4-BE49-F238E27FC236}">
                  <a16:creationId xmlns:a16="http://schemas.microsoft.com/office/drawing/2014/main" id="{BF345FE7-AB4A-4FC1-7C5E-00DFCC1F4918}"/>
                </a:ext>
              </a:extLst>
            </p:cNvPr>
            <p:cNvCxnSpPr>
              <a:cxnSpLocks/>
            </p:cNvCxnSpPr>
            <p:nvPr/>
          </p:nvCxnSpPr>
          <p:spPr bwMode="auto">
            <a:xfrm flipV="1">
              <a:off x="6800016" y="171396"/>
              <a:ext cx="1042824" cy="1901428"/>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sp>
          <p:nvSpPr>
            <p:cNvPr id="9" name="TextBox 8">
              <a:extLst>
                <a:ext uri="{FF2B5EF4-FFF2-40B4-BE49-F238E27FC236}">
                  <a16:creationId xmlns:a16="http://schemas.microsoft.com/office/drawing/2014/main" id="{9DC232BC-AFD2-3ADF-C4C9-E3A219517A53}"/>
                </a:ext>
              </a:extLst>
            </p:cNvPr>
            <p:cNvSpPr txBox="1"/>
            <p:nvPr/>
          </p:nvSpPr>
          <p:spPr>
            <a:xfrm>
              <a:off x="6516216" y="683404"/>
              <a:ext cx="1017672" cy="369332"/>
            </a:xfrm>
            <a:prstGeom prst="rect">
              <a:avLst/>
            </a:prstGeom>
            <a:noFill/>
          </p:spPr>
          <p:txBody>
            <a:bodyPr wrap="square" rtlCol="0">
              <a:spAutoFit/>
            </a:bodyPr>
            <a:lstStyle/>
            <a:p>
              <a:r>
                <a:rPr lang="es-ES" i="1" dirty="0">
                  <a:solidFill>
                    <a:srgbClr val="C00000"/>
                  </a:solidFill>
                </a:rPr>
                <a:t>El Niños</a:t>
              </a:r>
              <a:endParaRPr lang="en-AU" dirty="0"/>
            </a:p>
          </p:txBody>
        </p:sp>
      </p:grpSp>
      <p:grpSp>
        <p:nvGrpSpPr>
          <p:cNvPr id="15" name="Group 14">
            <a:extLst>
              <a:ext uri="{FF2B5EF4-FFF2-40B4-BE49-F238E27FC236}">
                <a16:creationId xmlns:a16="http://schemas.microsoft.com/office/drawing/2014/main" id="{1C6E3133-29D1-FA2A-384A-0AFB7BDBC5D2}"/>
              </a:ext>
            </a:extLst>
          </p:cNvPr>
          <p:cNvGrpSpPr/>
          <p:nvPr/>
        </p:nvGrpSpPr>
        <p:grpSpPr>
          <a:xfrm>
            <a:off x="7215976" y="171396"/>
            <a:ext cx="1259736" cy="1962348"/>
            <a:chOff x="7215976" y="171396"/>
            <a:chExt cx="1259736" cy="1962348"/>
          </a:xfrm>
        </p:grpSpPr>
        <p:cxnSp>
          <p:nvCxnSpPr>
            <p:cNvPr id="7" name="Straight Connector 6">
              <a:extLst>
                <a:ext uri="{FF2B5EF4-FFF2-40B4-BE49-F238E27FC236}">
                  <a16:creationId xmlns:a16="http://schemas.microsoft.com/office/drawing/2014/main" id="{0BB3DEC8-7215-A6D0-7F49-34766DBB9E2B}"/>
                </a:ext>
              </a:extLst>
            </p:cNvPr>
            <p:cNvCxnSpPr>
              <a:cxnSpLocks/>
            </p:cNvCxnSpPr>
            <p:nvPr/>
          </p:nvCxnSpPr>
          <p:spPr bwMode="auto">
            <a:xfrm flipV="1">
              <a:off x="7215976" y="171396"/>
              <a:ext cx="1067241" cy="1962348"/>
            </a:xfrm>
            <a:prstGeom prst="line">
              <a:avLst/>
            </a:prstGeom>
            <a:solidFill>
              <a:schemeClr val="accent1"/>
            </a:solidFill>
            <a:ln w="19050" cap="flat" cmpd="sng" algn="ctr">
              <a:solidFill>
                <a:srgbClr val="951B80"/>
              </a:solidFill>
              <a:prstDash val="sysDash"/>
              <a:round/>
              <a:headEnd type="none" w="med" len="med"/>
              <a:tailEnd type="none" w="med" len="med"/>
            </a:ln>
            <a:effectLst/>
          </p:spPr>
        </p:cxnSp>
        <p:sp>
          <p:nvSpPr>
            <p:cNvPr id="10" name="TextBox 9">
              <a:extLst>
                <a:ext uri="{FF2B5EF4-FFF2-40B4-BE49-F238E27FC236}">
                  <a16:creationId xmlns:a16="http://schemas.microsoft.com/office/drawing/2014/main" id="{30947F23-9F08-91EE-6A7B-06E69B4658FF}"/>
                </a:ext>
              </a:extLst>
            </p:cNvPr>
            <p:cNvSpPr txBox="1"/>
            <p:nvPr/>
          </p:nvSpPr>
          <p:spPr>
            <a:xfrm>
              <a:off x="7408471" y="1518806"/>
              <a:ext cx="1067241" cy="369332"/>
            </a:xfrm>
            <a:prstGeom prst="rect">
              <a:avLst/>
            </a:prstGeom>
            <a:noFill/>
          </p:spPr>
          <p:txBody>
            <a:bodyPr wrap="square" rtlCol="0">
              <a:spAutoFit/>
            </a:bodyPr>
            <a:lstStyle/>
            <a:p>
              <a:r>
                <a:rPr lang="es-ES" i="1" dirty="0">
                  <a:solidFill>
                    <a:srgbClr val="951B80"/>
                  </a:solidFill>
                </a:rPr>
                <a:t>La Niñas</a:t>
              </a:r>
              <a:endParaRPr lang="en-AU" dirty="0">
                <a:solidFill>
                  <a:srgbClr val="951B80"/>
                </a:solidFill>
              </a:endParaRPr>
            </a:p>
          </p:txBody>
        </p:sp>
      </p:grpSp>
    </p:spTree>
    <p:extLst>
      <p:ext uri="{BB962C8B-B14F-4D97-AF65-F5344CB8AC3E}">
        <p14:creationId xmlns:p14="http://schemas.microsoft.com/office/powerpoint/2010/main" val="3861347881"/>
      </p:ext>
    </p:extLst>
  </p:cSld>
  <p:clrMapOvr>
    <a:masterClrMapping/>
  </p:clrMapOvr>
  <p:transition advTm="159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par>
                          <p:cTn id="13" fill="hold">
                            <p:stCondLst>
                              <p:cond delay="1000"/>
                            </p:stCondLst>
                            <p:childTnLst>
                              <p:par>
                                <p:cTn id="14" presetID="22" presetClass="entr" presetSubtype="4" fill="hold"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43554"/>
            <a:ext cx="9144000" cy="562074"/>
          </a:xfrm>
        </p:spPr>
        <p:txBody>
          <a:bodyPr>
            <a:normAutofit fontScale="90000"/>
          </a:bodyPr>
          <a:lstStyle/>
          <a:p>
            <a:r>
              <a:rPr lang="en-AU" dirty="0"/>
              <a:t>Where are the emissions coming from?</a:t>
            </a:r>
          </a:p>
        </p:txBody>
      </p:sp>
      <p:pic>
        <p:nvPicPr>
          <p:cNvPr id="8" name="Picture 7">
            <a:extLst>
              <a:ext uri="{FF2B5EF4-FFF2-40B4-BE49-F238E27FC236}">
                <a16:creationId xmlns:a16="http://schemas.microsoft.com/office/drawing/2014/main" id="{65EAAE04-0AD3-4DFF-9156-C17AA7F2CE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75624"/>
            <a:ext cx="9144000" cy="5996372"/>
          </a:xfrm>
          <a:prstGeom prst="rect">
            <a:avLst/>
          </a:prstGeom>
        </p:spPr>
      </p:pic>
      <p:sp>
        <p:nvSpPr>
          <p:cNvPr id="13" name="TextBox 12">
            <a:extLst>
              <a:ext uri="{FF2B5EF4-FFF2-40B4-BE49-F238E27FC236}">
                <a16:creationId xmlns:a16="http://schemas.microsoft.com/office/drawing/2014/main" id="{B61B0E76-A341-4A54-A963-996553BF7872}"/>
              </a:ext>
            </a:extLst>
          </p:cNvPr>
          <p:cNvSpPr txBox="1"/>
          <p:nvPr/>
        </p:nvSpPr>
        <p:spPr>
          <a:xfrm>
            <a:off x="7943801" y="3453746"/>
            <a:ext cx="936104" cy="369332"/>
          </a:xfrm>
          <a:prstGeom prst="rect">
            <a:avLst/>
          </a:prstGeom>
          <a:noFill/>
        </p:spPr>
        <p:txBody>
          <a:bodyPr wrap="square" rtlCol="0">
            <a:spAutoFit/>
          </a:bodyPr>
          <a:lstStyle/>
          <a:p>
            <a:r>
              <a:rPr lang="en-AU" b="1" dirty="0">
                <a:solidFill>
                  <a:srgbClr val="4E4830"/>
                </a:solidFill>
                <a:effectLst>
                  <a:outerShdw blurRad="38100" dist="38100" dir="2700000" algn="tl">
                    <a:srgbClr val="000000">
                      <a:alpha val="43137"/>
                    </a:srgbClr>
                  </a:outerShdw>
                </a:effectLst>
              </a:rPr>
              <a:t>LULUCF</a:t>
            </a:r>
          </a:p>
        </p:txBody>
      </p:sp>
      <p:sp>
        <p:nvSpPr>
          <p:cNvPr id="3" name="Arrow: Down 2">
            <a:extLst>
              <a:ext uri="{FF2B5EF4-FFF2-40B4-BE49-F238E27FC236}">
                <a16:creationId xmlns:a16="http://schemas.microsoft.com/office/drawing/2014/main" id="{45F57872-1901-FC50-84BC-4C5504F02171}"/>
              </a:ext>
            </a:extLst>
          </p:cNvPr>
          <p:cNvSpPr/>
          <p:nvPr/>
        </p:nvSpPr>
        <p:spPr bwMode="auto">
          <a:xfrm>
            <a:off x="8676456" y="5589240"/>
            <a:ext cx="288032" cy="1224136"/>
          </a:xfrm>
          <a:prstGeom prst="downArrow">
            <a:avLst/>
          </a:prstGeom>
          <a:solidFill>
            <a:srgbClr val="016F09"/>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4" name="TextBox 3">
            <a:extLst>
              <a:ext uri="{FF2B5EF4-FFF2-40B4-BE49-F238E27FC236}">
                <a16:creationId xmlns:a16="http://schemas.microsoft.com/office/drawing/2014/main" id="{0D8C8DC9-5DCD-3A8A-A9C0-6150549E6EAE}"/>
              </a:ext>
            </a:extLst>
          </p:cNvPr>
          <p:cNvSpPr txBox="1"/>
          <p:nvPr/>
        </p:nvSpPr>
        <p:spPr>
          <a:xfrm>
            <a:off x="6806873" y="1837116"/>
            <a:ext cx="1944216" cy="276999"/>
          </a:xfrm>
          <a:prstGeom prst="rect">
            <a:avLst/>
          </a:prstGeom>
          <a:noFill/>
        </p:spPr>
        <p:txBody>
          <a:bodyPr wrap="square" rtlCol="0">
            <a:spAutoFit/>
          </a:bodyPr>
          <a:lstStyle/>
          <a:p>
            <a:r>
              <a:rPr lang="en-AU" sz="1200" i="1" dirty="0">
                <a:solidFill>
                  <a:srgbClr val="000000"/>
                </a:solidFill>
              </a:rPr>
              <a:t>Very little different in 2022</a:t>
            </a:r>
            <a:endParaRPr lang="en-AU" i="1" dirty="0">
              <a:solidFill>
                <a:srgbClr val="000000"/>
              </a:solidFill>
            </a:endParaRPr>
          </a:p>
        </p:txBody>
      </p:sp>
      <p:sp>
        <p:nvSpPr>
          <p:cNvPr id="5" name="TextBox 4">
            <a:extLst>
              <a:ext uri="{FF2B5EF4-FFF2-40B4-BE49-F238E27FC236}">
                <a16:creationId xmlns:a16="http://schemas.microsoft.com/office/drawing/2014/main" id="{2D6634A1-60AE-D12B-36BC-97EF64B17483}"/>
              </a:ext>
            </a:extLst>
          </p:cNvPr>
          <p:cNvSpPr txBox="1"/>
          <p:nvPr/>
        </p:nvSpPr>
        <p:spPr>
          <a:xfrm>
            <a:off x="8118648" y="2145051"/>
            <a:ext cx="845840" cy="1323439"/>
          </a:xfrm>
          <a:prstGeom prst="rect">
            <a:avLst/>
          </a:prstGeom>
          <a:noFill/>
        </p:spPr>
        <p:txBody>
          <a:bodyPr wrap="square" rtlCol="0">
            <a:spAutoFit/>
          </a:bodyPr>
          <a:lstStyle/>
          <a:p>
            <a:r>
              <a:rPr lang="en-AU" sz="2000" b="1" dirty="0">
                <a:solidFill>
                  <a:srgbClr val="016F09"/>
                </a:solidFill>
              </a:rPr>
              <a:t>Down 20% since 2005</a:t>
            </a:r>
            <a:endParaRPr lang="en-AU" b="1" dirty="0">
              <a:solidFill>
                <a:srgbClr val="016F09"/>
              </a:solidFill>
            </a:endParaRPr>
          </a:p>
        </p:txBody>
      </p:sp>
      <p:sp>
        <p:nvSpPr>
          <p:cNvPr id="6" name="TextBox 5">
            <a:extLst>
              <a:ext uri="{FF2B5EF4-FFF2-40B4-BE49-F238E27FC236}">
                <a16:creationId xmlns:a16="http://schemas.microsoft.com/office/drawing/2014/main" id="{4D501173-A8A2-7749-3520-AF7C2128E49E}"/>
              </a:ext>
            </a:extLst>
          </p:cNvPr>
          <p:cNvSpPr txBox="1"/>
          <p:nvPr/>
        </p:nvSpPr>
        <p:spPr>
          <a:xfrm>
            <a:off x="8514692" y="5219908"/>
            <a:ext cx="611560" cy="369332"/>
          </a:xfrm>
          <a:prstGeom prst="rect">
            <a:avLst/>
          </a:prstGeom>
          <a:noFill/>
        </p:spPr>
        <p:txBody>
          <a:bodyPr wrap="square" rtlCol="0">
            <a:spAutoFit/>
          </a:bodyPr>
          <a:lstStyle/>
          <a:p>
            <a:r>
              <a:rPr lang="en-AU" b="1" dirty="0">
                <a:solidFill>
                  <a:srgbClr val="016F09"/>
                </a:solidFill>
                <a:latin typeface="Arial" panose="020B0604020202020204" pitchFamily="34" charset="0"/>
                <a:cs typeface="Arial" panose="020B0604020202020204" pitchFamily="34" charset="0"/>
              </a:rPr>
              <a:t>–</a:t>
            </a:r>
            <a:r>
              <a:rPr lang="en-AU" b="1" dirty="0">
                <a:solidFill>
                  <a:srgbClr val="016F09"/>
                </a:solidFill>
              </a:rPr>
              <a:t>8% </a:t>
            </a:r>
          </a:p>
        </p:txBody>
      </p:sp>
    </p:spTree>
    <p:extLst>
      <p:ext uri="{BB962C8B-B14F-4D97-AF65-F5344CB8AC3E}">
        <p14:creationId xmlns:p14="http://schemas.microsoft.com/office/powerpoint/2010/main" val="1321349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750"/>
                            </p:stCondLst>
                            <p:childTnLst>
                              <p:par>
                                <p:cTn id="13" presetID="1" presetClass="entr" presetSubtype="0"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67411-2E3C-42E5-B4F0-447B3500F0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64" y="855"/>
            <a:ext cx="9141720" cy="6856290"/>
          </a:xfrm>
          <a:prstGeom prst="rect">
            <a:avLst/>
          </a:prstGeom>
        </p:spPr>
      </p:pic>
      <p:sp>
        <p:nvSpPr>
          <p:cNvPr id="2" name="Arrow: Down 1">
            <a:extLst>
              <a:ext uri="{FF2B5EF4-FFF2-40B4-BE49-F238E27FC236}">
                <a16:creationId xmlns:a16="http://schemas.microsoft.com/office/drawing/2014/main" id="{B8ECC371-4DB4-4F4A-9619-40EA9CCA7097}"/>
              </a:ext>
            </a:extLst>
          </p:cNvPr>
          <p:cNvSpPr/>
          <p:nvPr/>
        </p:nvSpPr>
        <p:spPr bwMode="auto">
          <a:xfrm>
            <a:off x="8964488" y="404664"/>
            <a:ext cx="72820" cy="1080120"/>
          </a:xfrm>
          <a:prstGeom prst="downArrow">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TextBox 2">
            <a:extLst>
              <a:ext uri="{FF2B5EF4-FFF2-40B4-BE49-F238E27FC236}">
                <a16:creationId xmlns:a16="http://schemas.microsoft.com/office/drawing/2014/main" id="{69CC4084-AD6C-4D31-9B92-49D183BD42BB}"/>
              </a:ext>
            </a:extLst>
          </p:cNvPr>
          <p:cNvSpPr txBox="1"/>
          <p:nvPr/>
        </p:nvSpPr>
        <p:spPr>
          <a:xfrm>
            <a:off x="8369865" y="918963"/>
            <a:ext cx="648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a:ea typeface="+mn-ea"/>
                <a:cs typeface="+mn-cs"/>
              </a:rPr>
              <a:t>-20%</a:t>
            </a:r>
          </a:p>
        </p:txBody>
      </p:sp>
      <p:pic>
        <p:nvPicPr>
          <p:cNvPr id="6" name="Picture 5">
            <a:extLst>
              <a:ext uri="{FF2B5EF4-FFF2-40B4-BE49-F238E27FC236}">
                <a16:creationId xmlns:a16="http://schemas.microsoft.com/office/drawing/2014/main" id="{AE599769-6DAF-0470-7D3C-ED67A38073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584" y="1772816"/>
            <a:ext cx="7017836" cy="4284427"/>
          </a:xfrm>
          <a:prstGeom prst="rect">
            <a:avLst/>
          </a:prstGeom>
        </p:spPr>
      </p:pic>
      <p:sp>
        <p:nvSpPr>
          <p:cNvPr id="4" name="Oval 3">
            <a:extLst>
              <a:ext uri="{FF2B5EF4-FFF2-40B4-BE49-F238E27FC236}">
                <a16:creationId xmlns:a16="http://schemas.microsoft.com/office/drawing/2014/main" id="{2F1A2D43-DFF4-AD80-BDDC-FE43ACB1872A}"/>
              </a:ext>
            </a:extLst>
          </p:cNvPr>
          <p:cNvSpPr/>
          <p:nvPr/>
        </p:nvSpPr>
        <p:spPr bwMode="auto">
          <a:xfrm>
            <a:off x="6516216" y="3717032"/>
            <a:ext cx="1329204" cy="1008112"/>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079529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43554"/>
            <a:ext cx="9144000" cy="562074"/>
          </a:xfrm>
        </p:spPr>
        <p:txBody>
          <a:bodyPr>
            <a:normAutofit fontScale="90000"/>
          </a:bodyPr>
          <a:lstStyle/>
          <a:p>
            <a:r>
              <a:rPr lang="en-AU" dirty="0"/>
              <a:t>Where are world emissions coming from?</a:t>
            </a:r>
          </a:p>
        </p:txBody>
      </p:sp>
      <p:pic>
        <p:nvPicPr>
          <p:cNvPr id="9" name="Content Placeholder 8">
            <a:extLst>
              <a:ext uri="{FF2B5EF4-FFF2-40B4-BE49-F238E27FC236}">
                <a16:creationId xmlns:a16="http://schemas.microsoft.com/office/drawing/2014/main" id="{05DFAF2D-8BF0-4A6E-B1D7-FAD6CA84B99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0" y="759380"/>
            <a:ext cx="9144000" cy="6095001"/>
          </a:xfrm>
        </p:spPr>
      </p:pic>
      <p:cxnSp>
        <p:nvCxnSpPr>
          <p:cNvPr id="5" name="Straight Arrow Connector 4">
            <a:extLst>
              <a:ext uri="{FF2B5EF4-FFF2-40B4-BE49-F238E27FC236}">
                <a16:creationId xmlns:a16="http://schemas.microsoft.com/office/drawing/2014/main" id="{6A97BB35-C05C-4B9A-817E-4A0EA768B744}"/>
              </a:ext>
            </a:extLst>
          </p:cNvPr>
          <p:cNvCxnSpPr>
            <a:cxnSpLocks/>
            <a:stCxn id="3" idx="1"/>
          </p:cNvCxnSpPr>
          <p:nvPr/>
        </p:nvCxnSpPr>
        <p:spPr bwMode="auto">
          <a:xfrm flipH="1">
            <a:off x="3491880" y="3429000"/>
            <a:ext cx="720080" cy="598864"/>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3" name="TextBox 2">
            <a:extLst>
              <a:ext uri="{FF2B5EF4-FFF2-40B4-BE49-F238E27FC236}">
                <a16:creationId xmlns:a16="http://schemas.microsoft.com/office/drawing/2014/main" id="{A2DB99B3-79AF-4EA1-BC7D-9A2A461234D0}"/>
              </a:ext>
            </a:extLst>
          </p:cNvPr>
          <p:cNvSpPr txBox="1"/>
          <p:nvPr/>
        </p:nvSpPr>
        <p:spPr>
          <a:xfrm>
            <a:off x="4211960" y="3013501"/>
            <a:ext cx="3528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rgbClr val="C00000"/>
                </a:solidFill>
                <a:effectLst>
                  <a:outerShdw blurRad="38100" dist="38100" dir="2700000" algn="tl">
                    <a:srgbClr val="000000">
                      <a:alpha val="43137"/>
                    </a:srgbClr>
                  </a:outerShdw>
                </a:effectLst>
                <a:latin typeface="Calibri"/>
              </a:rPr>
              <a:t>China - and</a:t>
            </a:r>
            <a:r>
              <a:rPr kumimoji="0" lang="en-AU"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 much of that is to make the stuff we buy!</a:t>
            </a:r>
          </a:p>
        </p:txBody>
      </p:sp>
      <p:sp>
        <p:nvSpPr>
          <p:cNvPr id="4" name="TextBox 3">
            <a:extLst>
              <a:ext uri="{FF2B5EF4-FFF2-40B4-BE49-F238E27FC236}">
                <a16:creationId xmlns:a16="http://schemas.microsoft.com/office/drawing/2014/main" id="{741873B3-3D54-3301-CA5A-261C2DCB0441}"/>
              </a:ext>
            </a:extLst>
          </p:cNvPr>
          <p:cNvSpPr txBox="1"/>
          <p:nvPr/>
        </p:nvSpPr>
        <p:spPr>
          <a:xfrm>
            <a:off x="1115616" y="1215819"/>
            <a:ext cx="2880320" cy="400110"/>
          </a:xfrm>
          <a:prstGeom prst="rect">
            <a:avLst/>
          </a:prstGeom>
          <a:noFill/>
        </p:spPr>
        <p:txBody>
          <a:bodyPr wrap="square" rtlCol="0">
            <a:spAutoFit/>
          </a:bodyPr>
          <a:lstStyle/>
          <a:p>
            <a:r>
              <a:rPr lang="en-AU" sz="2000" b="1" dirty="0">
                <a:solidFill>
                  <a:schemeClr val="accent6">
                    <a:lumMod val="50000"/>
                  </a:schemeClr>
                </a:solidFill>
              </a:rPr>
              <a:t>Australia</a:t>
            </a:r>
            <a:endParaRPr lang="en-AU" b="1" dirty="0">
              <a:solidFill>
                <a:schemeClr val="accent6">
                  <a:lumMod val="50000"/>
                </a:schemeClr>
              </a:solidFill>
            </a:endParaRPr>
          </a:p>
        </p:txBody>
      </p:sp>
      <p:cxnSp>
        <p:nvCxnSpPr>
          <p:cNvPr id="7" name="Connector: Curved 6">
            <a:extLst>
              <a:ext uri="{FF2B5EF4-FFF2-40B4-BE49-F238E27FC236}">
                <a16:creationId xmlns:a16="http://schemas.microsoft.com/office/drawing/2014/main" id="{1534E0F2-60D8-B1E2-A9E0-916AA2603B87}"/>
              </a:ext>
            </a:extLst>
          </p:cNvPr>
          <p:cNvCxnSpPr/>
          <p:nvPr/>
        </p:nvCxnSpPr>
        <p:spPr bwMode="auto">
          <a:xfrm rot="10800000" flipV="1">
            <a:off x="827584" y="1434738"/>
            <a:ext cx="360040" cy="144016"/>
          </a:xfrm>
          <a:prstGeom prst="curvedConnector3">
            <a:avLst>
              <a:gd name="adj1" fmla="val 77606"/>
            </a:avLst>
          </a:prstGeom>
          <a:solidFill>
            <a:schemeClr val="accent1"/>
          </a:solidFill>
          <a:ln w="38100" cap="flat" cmpd="sng" algn="ctr">
            <a:solidFill>
              <a:srgbClr val="145654"/>
            </a:solidFill>
            <a:prstDash val="solid"/>
            <a:round/>
            <a:headEnd type="none" w="med" len="med"/>
            <a:tailEnd type="triangle"/>
          </a:ln>
          <a:effectLst/>
        </p:spPr>
      </p:cxnSp>
    </p:spTree>
    <p:extLst>
      <p:ext uri="{BB962C8B-B14F-4D97-AF65-F5344CB8AC3E}">
        <p14:creationId xmlns:p14="http://schemas.microsoft.com/office/powerpoint/2010/main" val="1610086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1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734DE-6B93-4EC7-BA3B-165F92A3D9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4" y="0"/>
            <a:ext cx="9140992" cy="6858000"/>
          </a:xfrm>
          <a:prstGeom prst="rect">
            <a:avLst/>
          </a:prstGeom>
        </p:spPr>
      </p:pic>
    </p:spTree>
    <p:extLst>
      <p:ext uri="{BB962C8B-B14F-4D97-AF65-F5344CB8AC3E}">
        <p14:creationId xmlns:p14="http://schemas.microsoft.com/office/powerpoint/2010/main" val="137539414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B6733-3F69-465A-A7BD-C89F67B300E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4242"/>
            <a:ext cx="9144000" cy="6853758"/>
          </a:xfrm>
          <a:prstGeom prst="rect">
            <a:avLst/>
          </a:prstGeom>
        </p:spPr>
      </p:pic>
      <p:pic>
        <p:nvPicPr>
          <p:cNvPr id="2" name="Picture 1">
            <a:extLst>
              <a:ext uri="{FF2B5EF4-FFF2-40B4-BE49-F238E27FC236}">
                <a16:creationId xmlns:a16="http://schemas.microsoft.com/office/drawing/2014/main" id="{C64CD316-DD44-72C8-B64C-C75F75A6D8C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99592" y="115830"/>
            <a:ext cx="7632847" cy="6548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1A5BEE4-8BC5-E58A-9969-2CD5415C84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12360" y="260648"/>
            <a:ext cx="304801" cy="368809"/>
          </a:xfrm>
          <a:prstGeom prst="rect">
            <a:avLst/>
          </a:prstGeom>
        </p:spPr>
      </p:pic>
      <p:sp>
        <p:nvSpPr>
          <p:cNvPr id="9" name="Oval 8">
            <a:extLst>
              <a:ext uri="{FF2B5EF4-FFF2-40B4-BE49-F238E27FC236}">
                <a16:creationId xmlns:a16="http://schemas.microsoft.com/office/drawing/2014/main" id="{ECC00CF9-5994-F793-A060-40E3E1CCBACA}"/>
              </a:ext>
            </a:extLst>
          </p:cNvPr>
          <p:cNvSpPr/>
          <p:nvPr/>
        </p:nvSpPr>
        <p:spPr bwMode="auto">
          <a:xfrm>
            <a:off x="3851918" y="4653136"/>
            <a:ext cx="2952329" cy="36004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441060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6"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16218E-4BDE-4434-AE84-D62F3F008E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372"/>
            <a:ext cx="9144000" cy="6823110"/>
          </a:xfrm>
          <a:prstGeom prst="rect">
            <a:avLst/>
          </a:prstGeom>
        </p:spPr>
      </p:pic>
    </p:spTree>
    <p:extLst>
      <p:ext uri="{BB962C8B-B14F-4D97-AF65-F5344CB8AC3E}">
        <p14:creationId xmlns:p14="http://schemas.microsoft.com/office/powerpoint/2010/main" val="318129571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A9AE6F-E259-B2E8-E075-09E921F1ED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5" y="-1286"/>
            <a:ext cx="9142286" cy="6859286"/>
          </a:xfrm>
          <a:prstGeom prst="rect">
            <a:avLst/>
          </a:prstGeom>
        </p:spPr>
      </p:pic>
      <p:sp>
        <p:nvSpPr>
          <p:cNvPr id="6" name="TextBox 5">
            <a:extLst>
              <a:ext uri="{FF2B5EF4-FFF2-40B4-BE49-F238E27FC236}">
                <a16:creationId xmlns:a16="http://schemas.microsoft.com/office/drawing/2014/main" id="{EFB38107-517C-2EA1-A9D2-94C0995B53A7}"/>
              </a:ext>
            </a:extLst>
          </p:cNvPr>
          <p:cNvSpPr txBox="1"/>
          <p:nvPr/>
        </p:nvSpPr>
        <p:spPr>
          <a:xfrm>
            <a:off x="45735" y="3573016"/>
            <a:ext cx="9052529" cy="224676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DADADA">
                    <a:lumMod val="25000"/>
                  </a:srgbClr>
                </a:solidFill>
                <a:effectLst/>
                <a:uLnTx/>
                <a:uFillTx/>
                <a:latin typeface="Calibri" panose="020F0502020204030204" pitchFamily="34" charset="0"/>
                <a:ea typeface="+mn-ea"/>
                <a:cs typeface="+mn-cs"/>
              </a:rPr>
              <a:t>…push the Earth System toward a planetary threshold that, if crossed, could prevent stabilization of the climate at intermediate temperature rises and cause continued warming on a “Hothouse Earth” pathway even as human emissions are reduced.</a:t>
            </a:r>
            <a:endParaRPr kumimoji="0" lang="en-AU" sz="2800" b="0" i="0" u="none" strike="noStrike" kern="1200" cap="none" spc="0" normalizeH="0" baseline="0" noProof="0" dirty="0">
              <a:ln>
                <a:noFill/>
              </a:ln>
              <a:solidFill>
                <a:srgbClr val="DADADA">
                  <a:lumMod val="25000"/>
                </a:srgbClr>
              </a:solidFill>
              <a:effectLst/>
              <a:uLnTx/>
              <a:uFillTx/>
              <a:latin typeface="Calibri"/>
              <a:ea typeface="+mn-ea"/>
              <a:cs typeface="+mn-cs"/>
            </a:endParaRPr>
          </a:p>
        </p:txBody>
      </p:sp>
    </p:spTree>
    <p:extLst>
      <p:ext uri="{BB962C8B-B14F-4D97-AF65-F5344CB8AC3E}">
        <p14:creationId xmlns:p14="http://schemas.microsoft.com/office/powerpoint/2010/main" val="4199641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42" presetClass="path" presetSubtype="0" accel="50000" decel="50000" fill="hold" grpId="1" nodeType="withEffect">
                                  <p:stCondLst>
                                    <p:cond delay="0"/>
                                  </p:stCondLst>
                                  <p:childTnLst>
                                    <p:animMotion origin="layout" path="M 0.00104 0.17222 L 0 -2.22222E-6 " pathEditMode="relative" rAng="0" ptsTypes="AA">
                                      <p:cBhvr>
                                        <p:cTn id="11" dur="1000" fill="hold"/>
                                        <p:tgtEl>
                                          <p:spTgt spid="6"/>
                                        </p:tgtEl>
                                        <p:attrNameLst>
                                          <p:attrName>ppt_x</p:attrName>
                                          <p:attrName>ppt_y</p:attrName>
                                        </p:attrNameLst>
                                      </p:cBhvr>
                                      <p:rCtr x="-52" y="-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5CA297-9776-4B5F-BC1C-19A76065D1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56376" y="6396394"/>
            <a:ext cx="752744" cy="2394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6F761A99-5180-40D0-A226-601C4D8597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169253" y="381961"/>
            <a:ext cx="8805492" cy="5622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A9CE6CE4-6C13-43B2-B0AD-7AFA5472601B}"/>
              </a:ext>
            </a:extLst>
          </p:cNvPr>
          <p:cNvSpPr txBox="1">
            <a:spLocks noChangeArrowheads="1"/>
          </p:cNvSpPr>
          <p:nvPr/>
        </p:nvSpPr>
        <p:spPr bwMode="auto">
          <a:xfrm>
            <a:off x="564357" y="6358897"/>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414726" rtl="0" eaLnBrk="1" fontAlgn="base" latinLnBrk="0" hangingPunct="0">
              <a:lnSpc>
                <a:spcPct val="93000"/>
              </a:lnSpc>
              <a:spcBef>
                <a:spcPct val="0"/>
              </a:spcBef>
              <a:spcAft>
                <a:spcPct val="0"/>
              </a:spcAft>
              <a:buClr>
                <a:srgbClr val="000000"/>
              </a:buClr>
              <a:buSzPct val="45000"/>
              <a:buFontTx/>
              <a:buNone/>
              <a:tabLst>
                <a:tab pos="656650" algn="l"/>
                <a:tab pos="1313299" algn="l"/>
                <a:tab pos="1969949" algn="l"/>
                <a:tab pos="2626599" algn="l"/>
                <a:tab pos="3283248" algn="l"/>
              </a:tabLst>
              <a:defRPr/>
            </a:pPr>
            <a:r>
              <a:rPr kumimoji="0" lang="en-GB" altLang="en-US" sz="1089" b="0" i="0" u="none" strike="noStrike" kern="1200" cap="none" spc="0" normalizeH="0" baseline="0" noProof="0" dirty="0">
                <a:ln>
                  <a:noFill/>
                </a:ln>
                <a:solidFill>
                  <a:schemeClr val="accent3">
                    <a:lumMod val="60000"/>
                    <a:lumOff val="40000"/>
                  </a:schemeClr>
                </a:solidFill>
                <a:effectLst/>
                <a:uLnTx/>
                <a:uFillTx/>
                <a:latin typeface="Arial" panose="020B0604020202020204" pitchFamily="34" charset="0"/>
                <a:ea typeface="+mn-ea"/>
              </a:rPr>
              <a:t>Will Steffen et al. PNAS 2018;115:33:8252-8259    </a:t>
            </a:r>
            <a:r>
              <a:rPr kumimoji="0" lang="en-GB" altLang="en-US" sz="1089" b="0" i="0" u="none" strike="noStrike" kern="1200" cap="none" spc="0" normalizeH="0" baseline="0" noProof="0" dirty="0">
                <a:ln>
                  <a:noFill/>
                </a:ln>
                <a:solidFill>
                  <a:srgbClr val="808080">
                    <a:lumMod val="75000"/>
                  </a:srgbClr>
                </a:solidFill>
                <a:effectLst/>
                <a:uLnTx/>
                <a:uFillTx/>
                <a:latin typeface="Arial" panose="020B0604020202020204" pitchFamily="34" charset="0"/>
                <a:ea typeface="+mn-ea"/>
              </a:rPr>
              <a:t>KB animation</a:t>
            </a:r>
          </a:p>
        </p:txBody>
      </p:sp>
      <p:sp>
        <p:nvSpPr>
          <p:cNvPr id="3077" name="Text Box 5">
            <a:extLst>
              <a:ext uri="{FF2B5EF4-FFF2-40B4-BE49-F238E27FC236}">
                <a16:creationId xmlns:a16="http://schemas.microsoft.com/office/drawing/2014/main" id="{3EC36732-46D2-40E5-8D3B-C96D889C7935}"/>
              </a:ext>
            </a:extLst>
          </p:cNvPr>
          <p:cNvSpPr txBox="1">
            <a:spLocks noChangeArrowheads="1"/>
          </p:cNvSpPr>
          <p:nvPr/>
        </p:nvSpPr>
        <p:spPr bwMode="auto">
          <a:xfrm>
            <a:off x="564357" y="6635879"/>
            <a:ext cx="4930560" cy="12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77761" marR="0" lvl="0" indent="-77761" algn="l" defTabSz="414726" rtl="0" eaLnBrk="1" fontAlgn="base" latinLnBrk="0" hangingPunct="0">
              <a:lnSpc>
                <a:spcPct val="93000"/>
              </a:lnSpc>
              <a:spcBef>
                <a:spcPct val="0"/>
              </a:spcBef>
              <a:spcAft>
                <a:spcPct val="0"/>
              </a:spcAft>
              <a:buClr>
                <a:srgbClr val="000000"/>
              </a:buClr>
              <a:buSzPct val="45000"/>
              <a:buFontTx/>
              <a:buNone/>
              <a:tabLst>
                <a:tab pos="656650" algn="l"/>
                <a:tab pos="1313299" algn="l"/>
                <a:tab pos="1969949" algn="l"/>
                <a:tab pos="2626599" algn="l"/>
                <a:tab pos="3283248" algn="l"/>
                <a:tab pos="3939898" algn="l"/>
                <a:tab pos="4596548" algn="l"/>
              </a:tabLst>
              <a:defRPr/>
            </a:pPr>
            <a:r>
              <a:rPr kumimoji="0" lang="en-GB" altLang="en-US" sz="907" b="0" i="0" u="none" strike="noStrike" kern="1200" cap="none" spc="0" normalizeH="0" baseline="0" noProof="0" dirty="0">
                <a:ln>
                  <a:noFill/>
                </a:ln>
                <a:solidFill>
                  <a:srgbClr val="000000"/>
                </a:solidFill>
                <a:effectLst/>
                <a:uLnTx/>
                <a:uFillTx/>
                <a:latin typeface="Arial" panose="020B0604020202020204" pitchFamily="34" charset="0"/>
                <a:ea typeface="+mn-ea"/>
              </a:rPr>
              <a:t>©2018 by National Academy of Sciences</a:t>
            </a:r>
          </a:p>
        </p:txBody>
      </p:sp>
      <p:pic>
        <p:nvPicPr>
          <p:cNvPr id="6" name="Picture 5">
            <a:extLst>
              <a:ext uri="{FF2B5EF4-FFF2-40B4-BE49-F238E27FC236}">
                <a16:creationId xmlns:a16="http://schemas.microsoft.com/office/drawing/2014/main" id="{443C70AE-9482-46A2-8B85-A4602799A90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4703964">
            <a:off x="3697132" y="1324143"/>
            <a:ext cx="325617" cy="337323"/>
          </a:xfrm>
          <a:prstGeom prst="rect">
            <a:avLst/>
          </a:prstGeom>
        </p:spPr>
      </p:pic>
      <p:pic>
        <p:nvPicPr>
          <p:cNvPr id="4" name="Picture 3">
            <a:extLst>
              <a:ext uri="{FF2B5EF4-FFF2-40B4-BE49-F238E27FC236}">
                <a16:creationId xmlns:a16="http://schemas.microsoft.com/office/drawing/2014/main" id="{90B7DCC8-0FDF-4A0A-9C51-7E07895130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2119" y="918657"/>
            <a:ext cx="369982" cy="369982"/>
          </a:xfrm>
          <a:prstGeom prst="rect">
            <a:avLst/>
          </a:prstGeom>
        </p:spPr>
      </p:pic>
      <p:pic>
        <p:nvPicPr>
          <p:cNvPr id="8" name="Picture 7">
            <a:extLst>
              <a:ext uri="{FF2B5EF4-FFF2-40B4-BE49-F238E27FC236}">
                <a16:creationId xmlns:a16="http://schemas.microsoft.com/office/drawing/2014/main" id="{DF1719EE-DC97-426B-89BB-633DFC49F8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12160" y="2276872"/>
            <a:ext cx="537204" cy="537204"/>
          </a:xfrm>
          <a:prstGeom prst="rect">
            <a:avLst/>
          </a:prstGeom>
        </p:spPr>
      </p:pic>
      <p:pic>
        <p:nvPicPr>
          <p:cNvPr id="14" name="Picture 13" descr="hot-day.jpg">
            <a:extLst>
              <a:ext uri="{FF2B5EF4-FFF2-40B4-BE49-F238E27FC236}">
                <a16:creationId xmlns:a16="http://schemas.microsoft.com/office/drawing/2014/main" id="{05A5B4FB-2804-4F2D-925A-F1E1DF0621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45591" y="4595618"/>
            <a:ext cx="1018698" cy="1006249"/>
          </a:xfrm>
          <a:prstGeom prst="rect">
            <a:avLst/>
          </a:prstGeom>
        </p:spPr>
      </p:pic>
      <p:pic>
        <p:nvPicPr>
          <p:cNvPr id="15" name="Picture 14">
            <a:extLst>
              <a:ext uri="{FF2B5EF4-FFF2-40B4-BE49-F238E27FC236}">
                <a16:creationId xmlns:a16="http://schemas.microsoft.com/office/drawing/2014/main" id="{CE2DFBF5-C05C-4386-8E46-6DFBF091A25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24128" y="2254677"/>
            <a:ext cx="1267971" cy="868682"/>
          </a:xfrm>
          <a:prstGeom prst="rect">
            <a:avLst/>
          </a:prstGeom>
        </p:spPr>
      </p:pic>
      <p:sp>
        <p:nvSpPr>
          <p:cNvPr id="2" name="TextBox 1">
            <a:extLst>
              <a:ext uri="{FF2B5EF4-FFF2-40B4-BE49-F238E27FC236}">
                <a16:creationId xmlns:a16="http://schemas.microsoft.com/office/drawing/2014/main" id="{D2A18B6D-44FF-7507-F3D6-9C75F230ACBE}"/>
              </a:ext>
            </a:extLst>
          </p:cNvPr>
          <p:cNvSpPr txBox="1"/>
          <p:nvPr/>
        </p:nvSpPr>
        <p:spPr>
          <a:xfrm>
            <a:off x="564357" y="381961"/>
            <a:ext cx="17753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Times New Roman"/>
                <a:ea typeface="+mn-ea"/>
              </a:rPr>
              <a:t>20,000 years ago</a:t>
            </a:r>
          </a:p>
        </p:txBody>
      </p:sp>
      <p:sp>
        <p:nvSpPr>
          <p:cNvPr id="3" name="TextBox 2">
            <a:extLst>
              <a:ext uri="{FF2B5EF4-FFF2-40B4-BE49-F238E27FC236}">
                <a16:creationId xmlns:a16="http://schemas.microsoft.com/office/drawing/2014/main" id="{A779E269-2142-AF22-D05C-566E2C869A74}"/>
              </a:ext>
            </a:extLst>
          </p:cNvPr>
          <p:cNvSpPr txBox="1"/>
          <p:nvPr/>
        </p:nvSpPr>
        <p:spPr>
          <a:xfrm>
            <a:off x="602457" y="381961"/>
            <a:ext cx="17753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Times New Roman"/>
                <a:ea typeface="+mn-ea"/>
              </a:rPr>
              <a:t>10,000 years ago</a:t>
            </a:r>
          </a:p>
        </p:txBody>
      </p:sp>
      <p:sp>
        <p:nvSpPr>
          <p:cNvPr id="5" name="TextBox 4">
            <a:extLst>
              <a:ext uri="{FF2B5EF4-FFF2-40B4-BE49-F238E27FC236}">
                <a16:creationId xmlns:a16="http://schemas.microsoft.com/office/drawing/2014/main" id="{7E6DEDCB-A77D-D91E-4EFA-8C5186F28929}"/>
              </a:ext>
            </a:extLst>
          </p:cNvPr>
          <p:cNvSpPr txBox="1"/>
          <p:nvPr/>
        </p:nvSpPr>
        <p:spPr>
          <a:xfrm>
            <a:off x="640557" y="424687"/>
            <a:ext cx="17753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Times New Roman"/>
                <a:ea typeface="+mn-ea"/>
              </a:rPr>
              <a:t>NOW</a:t>
            </a:r>
          </a:p>
        </p:txBody>
      </p:sp>
      <p:sp>
        <p:nvSpPr>
          <p:cNvPr id="7" name="TextBox 6">
            <a:extLst>
              <a:ext uri="{FF2B5EF4-FFF2-40B4-BE49-F238E27FC236}">
                <a16:creationId xmlns:a16="http://schemas.microsoft.com/office/drawing/2014/main" id="{2E1BE974-CFEA-56EF-6A21-143584A1C6B2}"/>
              </a:ext>
            </a:extLst>
          </p:cNvPr>
          <p:cNvSpPr txBox="1"/>
          <p:nvPr/>
        </p:nvSpPr>
        <p:spPr>
          <a:xfrm>
            <a:off x="678657" y="381961"/>
            <a:ext cx="17753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srgbClr val="000000"/>
                </a:solidFill>
                <a:effectLst/>
                <a:uLnTx/>
                <a:uFillTx/>
                <a:latin typeface="Times New Roman"/>
                <a:ea typeface="+mn-ea"/>
              </a:rPr>
              <a:t>Yr</a:t>
            </a:r>
            <a:r>
              <a:rPr kumimoji="0" lang="en-AU" sz="1800" b="0" i="0" u="none" strike="noStrike" kern="1200" cap="none" spc="0" normalizeH="0" baseline="0" noProof="0" dirty="0">
                <a:ln>
                  <a:noFill/>
                </a:ln>
                <a:solidFill>
                  <a:srgbClr val="000000"/>
                </a:solidFill>
                <a:effectLst/>
                <a:uLnTx/>
                <a:uFillTx/>
                <a:latin typeface="Times New Roman"/>
                <a:ea typeface="+mn-ea"/>
              </a:rPr>
              <a:t> 2100+</a:t>
            </a:r>
          </a:p>
        </p:txBody>
      </p:sp>
    </p:spTree>
    <p:extLst>
      <p:ext uri="{BB962C8B-B14F-4D97-AF65-F5344CB8AC3E}">
        <p14:creationId xmlns:p14="http://schemas.microsoft.com/office/powerpoint/2010/main" val="17753666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99 -0.00162 L 0.00399 -0.00162 C 0.00781 -0.00509 0.01146 -0.00995 0.0158 -0.0118 C 0.01701 -0.01227 0.01805 -0.0125 0.0191 -0.01342 C 0.03038 -0.02176 0.02153 -0.01736 0.02899 -0.0206 L 0.03542 -0.02639 C 0.03646 -0.02731 0.0375 -0.0287 0.03871 -0.0294 L 0.04201 -0.03078 C 0.04305 -0.03171 0.04427 -0.03264 0.04531 -0.03356 C 0.04687 -0.03541 0.04757 -0.03865 0.04965 -0.03958 L 0.05608 -0.04236 C 0.05677 -0.04375 0.05712 -0.04583 0.05833 -0.04676 C 0.06024 -0.04838 0.0625 -0.0493 0.06476 -0.04953 C 0.08108 -0.05208 0.07135 -0.05115 0.09427 -0.05115 L 0.09427 -0.05115 " pathEditMode="relative" ptsTypes="AAAAAAAAAAAA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 presetClass="exit" presetSubtype="0" fill="hold" nodeType="afterEffect">
                                  <p:stCondLst>
                                    <p:cond delay="0"/>
                                  </p:stCondLst>
                                  <p:childTnLst>
                                    <p:set>
                                      <p:cBhvr>
                                        <p:cTn id="13" dur="1" fill="hold">
                                          <p:stCondLst>
                                            <p:cond delay="0"/>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278 0.0088 L -0.00278 0.00903 C -0.00243 0.01505 -0.00226 0.0213 -0.00174 0.02755 C -0.00157 0.02963 -0.00018 0.03796 0.00034 0.04051 C 0.00104 0.04352 0.00191 0.0463 0.0026 0.04931 L 0.00364 0.0537 L 0.00468 0.0581 L 0.0059 0.06227 C 0.00677 0.075 0.00607 0.07523 0.00798 0.08403 C 0.00833 0.08565 0.0085 0.08704 0.00902 0.08843 C 0.0118 0.0956 0.01041 0.09028 0.01336 0.0956 C 0.01493 0.09838 0.01632 0.10162 0.0177 0.1044 C 0.01857 0.10579 0.01909 0.10764 0.01996 0.1088 C 0.02204 0.11134 0.02274 0.11273 0.02534 0.11458 C 0.02638 0.11528 0.0276 0.11551 0.02864 0.11597 C 0.02934 0.1169 0.02986 0.11829 0.0309 0.11898 C 0.03281 0.12037 0.03732 0.12176 0.03732 0.12199 C 0.03802 0.12268 0.03854 0.12407 0.03958 0.12477 C 0.03958 0.125 0.04774 0.12824 0.0493 0.12917 C 0.05034 0.12963 0.05156 0.12963 0.0526 0.13056 C 0.05781 0.13518 0.05468 0.13287 0.06232 0.13634 L 0.06562 0.13773 C 0.06666 0.13819 0.0677 0.13912 0.06892 0.13912 L 0.08958 0.14074 C 0.09132 0.1412 0.09322 0.14167 0.09496 0.14213 C 0.09652 0.14259 0.09791 0.14329 0.0993 0.14352 C 0.10225 0.14421 0.1052 0.14444 0.10798 0.14491 C 0.11736 0.14907 0.10607 0.14329 0.11354 0.14931 C 0.11441 0.15023 0.11562 0.15023 0.11666 0.15093 C 0.11788 0.15185 0.11875 0.15301 0.11996 0.1537 C 0.12135 0.1544 0.12291 0.15463 0.1243 0.15509 C 0.12656 0.15602 0.12864 0.15741 0.1309 0.1581 C 0.13229 0.15856 0.13385 0.15903 0.13524 0.15949 C 0.13524 0.15972 0.1434 0.16319 0.14496 0.16389 L 0.14826 0.16528 C 0.15173 0.16829 0.15434 0.17037 0.15694 0.17546 C 0.15763 0.17685 0.15868 0.17824 0.1592 0.17986 C 0.16007 0.18264 0.16059 0.18565 0.16128 0.18843 L 0.16354 0.19722 L 0.16458 0.20162 C 0.16493 0.2044 0.1651 0.20741 0.16562 0.21018 C 0.16597 0.21181 0.16684 0.21458 0.16684 0.21481 L 0.16684 0.2162 " pathEditMode="relative" rAng="0" ptsTypes="AAAAAAAAAAAAAAAAAAAAAAAAAAAAAAAAAAAAAAAAAAA">
                                      <p:cBhvr>
                                        <p:cTn id="23" dur="2000" fill="hold"/>
                                        <p:tgtEl>
                                          <p:spTgt spid="4"/>
                                        </p:tgtEl>
                                        <p:attrNameLst>
                                          <p:attrName>ppt_x</p:attrName>
                                          <p:attrName>ppt_y</p:attrName>
                                        </p:attrNameLst>
                                      </p:cBhvr>
                                      <p:rCtr x="8472" y="10370"/>
                                    </p:animMotion>
                                  </p:childTnLst>
                                </p:cTn>
                              </p:par>
                            </p:childTnLst>
                          </p:cTn>
                        </p:par>
                        <p:par>
                          <p:cTn id="24" fill="hold">
                            <p:stCondLst>
                              <p:cond delay="2000"/>
                            </p:stCondLst>
                            <p:childTnLst>
                              <p:par>
                                <p:cTn id="25" presetID="10" presetClass="exit" presetSubtype="0" fill="hold" grpId="1" nodeType="after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0087 0.00139 L -0.00087 0.00139 C -0.00053 0.00996 -0.00053 0.01875 0.00017 0.02732 C 0.00017 0.02894 0.00104 0.03033 0.00121 0.03172 C 0.00295 0.0419 0.00156 0.03797 0.00347 0.0463 C 0.00399 0.04908 0.00486 0.05209 0.00555 0.05487 L 0.01093 0.07663 L 0.01319 0.08542 C 0.01354 0.08681 0.01406 0.0882 0.01423 0.08959 C 0.01458 0.09213 0.01475 0.09468 0.01527 0.097 C 0.01597 0.1 0.01684 0.10278 0.01753 0.10556 C 0.01788 0.10718 0.0184 0.10857 0.01857 0.10996 C 0.01875 0.11065 0.02031 0.12176 0.02083 0.12315 C 0.02118 0.12431 0.02222 0.125 0.02291 0.12593 C 0.02691 0.1419 0.02048 0.11783 0.02621 0.13473 C 0.02708 0.1375 0.0276 0.14051 0.02829 0.14329 L 0.03055 0.15209 C 0.0309 0.15348 0.0309 0.1551 0.03159 0.15649 C 0.03229 0.15788 0.03316 0.15926 0.03385 0.16065 C 0.03454 0.16274 0.03559 0.16899 0.03593 0.17084 C 0.03628 0.17524 0.03645 0.17963 0.03697 0.18403 C 0.03732 0.18588 0.03784 0.18774 0.03819 0.18982 C 0.04027 0.2051 0.03819 0.19445 0.04027 0.20857 C 0.04062 0.21042 0.04114 0.2125 0.04132 0.21436 C 0.04184 0.21737 0.04201 0.22014 0.04253 0.22315 C 0.04427 0.26528 0.04427 0.25348 0.04253 0.31575 C 0.04236 0.31783 0.04166 0.31968 0.04132 0.32153 C 0.04097 0.32408 0.04062 0.32639 0.04027 0.32894 C 0.03906 0.35024 0.03923 0.34144 0.03923 0.3551 L 0.03923 0.3551 " pathEditMode="relative" ptsTypes="AAAAAAAAAAAAAAAAAAAAAAAAAAAAAA">
                                      <p:cBhvr>
                                        <p:cTn id="37" dur="2000" fill="hold"/>
                                        <p:tgtEl>
                                          <p:spTgt spid="8"/>
                                        </p:tgtEl>
                                        <p:attrNameLst>
                                          <p:attrName>ppt_x</p:attrName>
                                          <p:attrName>ppt_y</p:attrName>
                                        </p:attrNameLst>
                                      </p:cBhvr>
                                    </p:animMotion>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fltVal val="0"/>
                                          </p:val>
                                        </p:tav>
                                        <p:tav tm="100000">
                                          <p:val>
                                            <p:strVal val="#ppt_w"/>
                                          </p:val>
                                        </p:tav>
                                      </p:tavLst>
                                    </p:anim>
                                    <p:anim calcmode="lin" valueType="num">
                                      <p:cBhvr>
                                        <p:cTn id="45" dur="250" fill="hold"/>
                                        <p:tgtEl>
                                          <p:spTgt spid="14"/>
                                        </p:tgtEl>
                                        <p:attrNameLst>
                                          <p:attrName>ppt_h</p:attrName>
                                        </p:attrNameLst>
                                      </p:cBhvr>
                                      <p:tavLst>
                                        <p:tav tm="0">
                                          <p:val>
                                            <p:fltVal val="0"/>
                                          </p:val>
                                        </p:tav>
                                        <p:tav tm="100000">
                                          <p:val>
                                            <p:strVal val="#ppt_h"/>
                                          </p:val>
                                        </p:tav>
                                      </p:tavLst>
                                    </p:anim>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par>
                                <p:cTn id="57" presetID="0" presetClass="path" presetSubtype="0" accel="50000" decel="50000" fill="hold" nodeType="withEffect">
                                  <p:stCondLst>
                                    <p:cond delay="0"/>
                                  </p:stCondLst>
                                  <p:childTnLst>
                                    <p:animMotion origin="layout" path="M -0.01163 -0.01042 L -0.01163 -0.01019 C -0.01215 -0.00625 -0.01146 -0.00162 -0.01284 0.00254 C -0.01389 0.00555 -0.01649 0.00741 -0.01823 0.00972 L -0.02153 0.01412 C -0.02222 0.01504 -0.02274 0.01666 -0.02361 0.01713 L -0.02691 0.01852 C -0.03628 0.02685 -0.02448 0.0169 -0.0335 0.02291 C -0.04184 0.02847 -0.03177 0.02361 -0.03993 0.02708 C -0.04062 0.02824 -0.04132 0.0294 -0.04218 0.03009 C -0.04305 0.03079 -0.04427 0.03102 -0.04548 0.03148 C -0.05104 0.03356 -0.05139 0.03333 -0.0585 0.03449 C -0.05955 0.03495 -0.06059 0.03541 -0.06163 0.03588 C -0.06354 0.03657 -0.06528 0.0368 -0.06718 0.03727 C -0.08038 0.04051 -0.06666 0.03704 -0.08125 0.04028 C -0.08923 0.0419 -0.08403 0.04097 -0.08993 0.04305 C -0.09132 0.04375 -0.09288 0.04398 -0.09427 0.04467 C -0.09548 0.04491 -0.09653 0.0456 -0.09757 0.04606 C -0.09896 0.04653 -0.10052 0.04699 -0.10191 0.04745 C -0.10451 0.04838 -0.10694 0.04954 -0.10955 0.05046 L -0.11823 0.05324 C -0.12309 0.05764 -0.11962 0.05509 -0.12465 0.05764 C -0.12899 0.05972 -0.13212 0.0618 -0.13663 0.06342 C -0.13958 0.06435 -0.14253 0.06504 -0.14531 0.0662 C -0.15364 0.06991 -0.1434 0.06504 -0.15191 0.0706 C -0.15295 0.07129 -0.15416 0.07153 -0.15521 0.07222 C -0.15625 0.07291 -0.15729 0.0743 -0.1585 0.075 C -0.15937 0.07569 -0.16059 0.07569 -0.16163 0.07639 C -0.16701 0.08009 -0.16302 0.07824 -0.16718 0.08217 C -0.16927 0.08426 -0.17187 0.08565 -0.17361 0.08796 L -0.18125 0.09815 C -0.18194 0.09907 -0.18264 0.10046 -0.18333 0.10116 L -0.18663 0.10393 C -0.18871 0.10787 -0.18958 0.10949 -0.19097 0.11412 C -0.19496 0.12708 -0.19114 0.11875 -0.19531 0.12731 C -0.1967 0.13403 -0.19739 0.13657 -0.19757 0.14467 C -0.19774 0.15324 -0.19757 0.16204 -0.19757 0.17083 L -0.19757 0.17106 " pathEditMode="relative" rAng="0" ptsTypes="AAAAAAAAAAAAAAAAAAAAAAAAAAAAAAAAAAAAAA">
                                      <p:cBhvr>
                                        <p:cTn id="58" dur="2000" fill="hold"/>
                                        <p:tgtEl>
                                          <p:spTgt spid="15"/>
                                        </p:tgtEl>
                                        <p:attrNameLst>
                                          <p:attrName>ppt_x</p:attrName>
                                          <p:attrName>ppt_y</p:attrName>
                                        </p:attrNameLst>
                                      </p:cBhvr>
                                      <p:rCtr x="-9306"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P spid="5" grpId="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564A1-FE3C-0DEB-F000-0A73D7EC188E}"/>
              </a:ext>
            </a:extLst>
          </p:cNvPr>
          <p:cNvSpPr txBox="1"/>
          <p:nvPr/>
        </p:nvSpPr>
        <p:spPr>
          <a:xfrm>
            <a:off x="5103344" y="1772816"/>
            <a:ext cx="3995936"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uLnTx/>
                <a:uFillTx/>
                <a:latin typeface="Calibri"/>
                <a:ea typeface="+mn-ea"/>
                <a:cs typeface="+mn-cs"/>
              </a:rPr>
              <a:t>Over 60 climate science authors from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uLnTx/>
                <a:uFillTx/>
                <a:latin typeface="Calibri"/>
                <a:ea typeface="+mn-ea"/>
                <a:cs typeface="+mn-cs"/>
              </a:rPr>
              <a:t>major research institutions around the world summarizing the work from over 200 published papers from over a thousand authors on climate science in 2021</a:t>
            </a:r>
          </a:p>
        </p:txBody>
      </p:sp>
      <p:pic>
        <p:nvPicPr>
          <p:cNvPr id="5" name="Picture 4">
            <a:extLst>
              <a:ext uri="{FF2B5EF4-FFF2-40B4-BE49-F238E27FC236}">
                <a16:creationId xmlns:a16="http://schemas.microsoft.com/office/drawing/2014/main" id="{557FDC2A-5C30-3AC0-CBC0-45C1BD0FAD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077592" cy="6858000"/>
          </a:xfrm>
          <a:prstGeom prst="rect">
            <a:avLst/>
          </a:prstGeom>
        </p:spPr>
      </p:pic>
      <p:pic>
        <p:nvPicPr>
          <p:cNvPr id="2" name="Picture 1">
            <a:extLst>
              <a:ext uri="{FF2B5EF4-FFF2-40B4-BE49-F238E27FC236}">
                <a16:creationId xmlns:a16="http://schemas.microsoft.com/office/drawing/2014/main" id="{2C4BB160-B56A-9CCA-EE47-389E534305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3700" y="116632"/>
            <a:ext cx="1053477" cy="1584176"/>
          </a:xfrm>
          <a:prstGeom prst="rect">
            <a:avLst/>
          </a:prstGeom>
        </p:spPr>
      </p:pic>
    </p:spTree>
    <p:extLst>
      <p:ext uri="{BB962C8B-B14F-4D97-AF65-F5344CB8AC3E}">
        <p14:creationId xmlns:p14="http://schemas.microsoft.com/office/powerpoint/2010/main" val="117787767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C205C-6F94-C1FD-CA1A-3AC6A1DD20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72" y="0"/>
            <a:ext cx="4999482" cy="6858000"/>
          </a:xfrm>
          <a:prstGeom prst="rect">
            <a:avLst/>
          </a:prstGeom>
        </p:spPr>
      </p:pic>
      <p:sp>
        <p:nvSpPr>
          <p:cNvPr id="4" name="TextBox 3">
            <a:extLst>
              <a:ext uri="{FF2B5EF4-FFF2-40B4-BE49-F238E27FC236}">
                <a16:creationId xmlns:a16="http://schemas.microsoft.com/office/drawing/2014/main" id="{201A4281-1558-ABA7-8567-D2F43BD18A06}"/>
              </a:ext>
            </a:extLst>
          </p:cNvPr>
          <p:cNvSpPr txBox="1"/>
          <p:nvPr/>
        </p:nvSpPr>
        <p:spPr>
          <a:xfrm>
            <a:off x="5148064" y="2025720"/>
            <a:ext cx="3600400"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A “readable” version of this paper which summarizes and illustrates the main points in simpler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alibri"/>
                <a:ea typeface="+mn-ea"/>
                <a:cs typeface="+mn-cs"/>
              </a:rPr>
              <a:t>Find it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Calibri"/>
                <a:ea typeface="+mn-ea"/>
                <a:cs typeface="+mn-cs"/>
              </a:rPr>
              <a:t>https://zenodo.org/record/7025334#.Y4Gj73bP29I</a:t>
            </a: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C60697-65B4-7584-2B5C-0FD12CA024EE}"/>
              </a:ext>
            </a:extLst>
          </p:cNvPr>
          <p:cNvSpPr txBox="1"/>
          <p:nvPr/>
        </p:nvSpPr>
        <p:spPr>
          <a:xfrm>
            <a:off x="5292080" y="5157192"/>
            <a:ext cx="360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alibri"/>
                <a:ea typeface="+mn-ea"/>
                <a:cs typeface="+mn-cs"/>
              </a:rPr>
              <a:t>But let’s quickly look at the key points…</a:t>
            </a:r>
            <a:endParaRPr kumimoji="0" lang="en-AU" sz="20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C1D4A6A-B6EC-42D9-866F-CA3AAFA765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3700" y="116632"/>
            <a:ext cx="1053477" cy="1584176"/>
          </a:xfrm>
          <a:prstGeom prst="rect">
            <a:avLst/>
          </a:prstGeom>
        </p:spPr>
      </p:pic>
    </p:spTree>
    <p:extLst>
      <p:ext uri="{BB962C8B-B14F-4D97-AF65-F5344CB8AC3E}">
        <p14:creationId xmlns:p14="http://schemas.microsoft.com/office/powerpoint/2010/main" val="7397413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391EECF-882D-B1D0-2731-F8153103124B}"/>
              </a:ext>
            </a:extLst>
          </p:cNvPr>
          <p:cNvSpPr txBox="1"/>
          <p:nvPr/>
        </p:nvSpPr>
        <p:spPr>
          <a:xfrm>
            <a:off x="1287860" y="6525344"/>
            <a:ext cx="40324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951B80"/>
                </a:solidFill>
                <a:effectLst/>
                <a:uLnTx/>
                <a:uFillTx/>
                <a:latin typeface="Calibri"/>
                <a:ea typeface="+mn-ea"/>
                <a:cs typeface="+mn-cs"/>
              </a:rPr>
              <a:t>Global Sustainability 4, e25, 1–20. https://</a:t>
            </a:r>
            <a:r>
              <a:rPr kumimoji="0" lang="es-ES" sz="1000" b="0" i="0" u="none" strike="noStrike" kern="1200" cap="none" spc="0" normalizeH="0" baseline="0" noProof="0" dirty="0">
                <a:ln>
                  <a:noFill/>
                </a:ln>
                <a:solidFill>
                  <a:srgbClr val="951B80"/>
                </a:solidFill>
                <a:effectLst/>
                <a:uLnTx/>
                <a:uFillTx/>
                <a:latin typeface="Calibri"/>
                <a:ea typeface="+mn-ea"/>
                <a:cs typeface="+mn-cs"/>
              </a:rPr>
              <a:t>doi.org/10.1017/sus.2021.25</a:t>
            </a:r>
            <a:endParaRPr kumimoji="0" lang="en-AU" sz="1000" b="0" i="0" u="none" strike="noStrike" kern="1200" cap="none" spc="0" normalizeH="0" baseline="0" noProof="0" dirty="0">
              <a:ln>
                <a:noFill/>
              </a:ln>
              <a:solidFill>
                <a:srgbClr val="951B8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F28F6D6-30BD-7C1C-988D-5CC1BA97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84"/>
            <a:ext cx="9144000" cy="6852031"/>
          </a:xfrm>
          <a:prstGeom prst="rect">
            <a:avLst/>
          </a:prstGeom>
        </p:spPr>
      </p:pic>
    </p:spTree>
    <p:extLst>
      <p:ext uri="{BB962C8B-B14F-4D97-AF65-F5344CB8AC3E}">
        <p14:creationId xmlns:p14="http://schemas.microsoft.com/office/powerpoint/2010/main" val="4154853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B286-19FE-E404-4606-32915C59F577}"/>
              </a:ext>
            </a:extLst>
          </p:cNvPr>
          <p:cNvSpPr>
            <a:spLocks noGrp="1"/>
          </p:cNvSpPr>
          <p:nvPr>
            <p:ph type="title"/>
          </p:nvPr>
        </p:nvSpPr>
        <p:spPr>
          <a:xfrm>
            <a:off x="301625" y="228601"/>
            <a:ext cx="8510588" cy="608112"/>
          </a:xfrm>
        </p:spPr>
        <p:txBody>
          <a:bodyPr/>
          <a:lstStyle/>
          <a:p>
            <a:r>
              <a:rPr lang="en-AU" dirty="0"/>
              <a:t>And those 10 insights 2021?</a:t>
            </a:r>
          </a:p>
        </p:txBody>
      </p:sp>
      <p:sp>
        <p:nvSpPr>
          <p:cNvPr id="3" name="Content Placeholder 2">
            <a:extLst>
              <a:ext uri="{FF2B5EF4-FFF2-40B4-BE49-F238E27FC236}">
                <a16:creationId xmlns:a16="http://schemas.microsoft.com/office/drawing/2014/main" id="{D068E7BF-656A-1DA1-8CE6-36B4B7C87F92}"/>
              </a:ext>
            </a:extLst>
          </p:cNvPr>
          <p:cNvSpPr>
            <a:spLocks noGrp="1"/>
          </p:cNvSpPr>
          <p:nvPr>
            <p:ph idx="1"/>
          </p:nvPr>
        </p:nvSpPr>
        <p:spPr>
          <a:xfrm>
            <a:off x="301624" y="1268760"/>
            <a:ext cx="8734871" cy="5360639"/>
          </a:xfrm>
        </p:spPr>
        <p:txBody>
          <a:bodyPr/>
          <a:lstStyle/>
          <a:p>
            <a:r>
              <a:rPr lang="en-AU" dirty="0"/>
              <a:t>Insight 1: Can global warming still be kept to 1.5°C, and if yes, how?</a:t>
            </a:r>
          </a:p>
          <a:p>
            <a:r>
              <a:rPr lang="en-AU" dirty="0">
                <a:solidFill>
                  <a:srgbClr val="FFFF00"/>
                </a:solidFill>
              </a:rPr>
              <a:t>Yes – but it will take a huge effort by all countries - STARTING NOW! </a:t>
            </a:r>
          </a:p>
          <a:p>
            <a:r>
              <a:rPr lang="en-AU" dirty="0"/>
              <a:t>Insight 2: impact of non-CO</a:t>
            </a:r>
            <a:r>
              <a:rPr lang="en-AU" baseline="-25000" dirty="0"/>
              <a:t>2</a:t>
            </a:r>
            <a:r>
              <a:rPr lang="en-AU" dirty="0"/>
              <a:t> factors on warming?</a:t>
            </a:r>
          </a:p>
          <a:p>
            <a:r>
              <a:rPr lang="en-AU" dirty="0">
                <a:solidFill>
                  <a:srgbClr val="FFFF00"/>
                </a:solidFill>
              </a:rPr>
              <a:t>Half warming is CO</a:t>
            </a:r>
            <a:r>
              <a:rPr lang="en-AU" baseline="-25000" dirty="0">
                <a:solidFill>
                  <a:srgbClr val="FFFF00"/>
                </a:solidFill>
              </a:rPr>
              <a:t>2</a:t>
            </a:r>
            <a:r>
              <a:rPr lang="en-AU" dirty="0">
                <a:solidFill>
                  <a:srgbClr val="FFFF00"/>
                </a:solidFill>
              </a:rPr>
              <a:t> but methane and other gases are ‘wild cards’ and could trigger tipping point cascades</a:t>
            </a:r>
          </a:p>
          <a:p>
            <a:r>
              <a:rPr lang="en-AU" dirty="0"/>
              <a:t>Insight 3: climate change forces fire extremes to reach new dimensions with drastic impacts</a:t>
            </a:r>
          </a:p>
        </p:txBody>
      </p:sp>
    </p:spTree>
    <p:extLst>
      <p:ext uri="{BB962C8B-B14F-4D97-AF65-F5344CB8AC3E}">
        <p14:creationId xmlns:p14="http://schemas.microsoft.com/office/powerpoint/2010/main" val="3963480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B286-19FE-E404-4606-32915C59F577}"/>
              </a:ext>
            </a:extLst>
          </p:cNvPr>
          <p:cNvSpPr>
            <a:spLocks noGrp="1"/>
          </p:cNvSpPr>
          <p:nvPr>
            <p:ph type="title"/>
          </p:nvPr>
        </p:nvSpPr>
        <p:spPr>
          <a:xfrm>
            <a:off x="301625" y="228601"/>
            <a:ext cx="8510588" cy="608112"/>
          </a:xfrm>
        </p:spPr>
        <p:txBody>
          <a:bodyPr/>
          <a:lstStyle/>
          <a:p>
            <a:r>
              <a:rPr lang="en-AU" dirty="0"/>
              <a:t>And those 10 insights?</a:t>
            </a:r>
          </a:p>
        </p:txBody>
      </p:sp>
      <p:sp>
        <p:nvSpPr>
          <p:cNvPr id="3" name="Content Placeholder 2">
            <a:extLst>
              <a:ext uri="{FF2B5EF4-FFF2-40B4-BE49-F238E27FC236}">
                <a16:creationId xmlns:a16="http://schemas.microsoft.com/office/drawing/2014/main" id="{D068E7BF-656A-1DA1-8CE6-36B4B7C87F92}"/>
              </a:ext>
            </a:extLst>
          </p:cNvPr>
          <p:cNvSpPr>
            <a:spLocks noGrp="1"/>
          </p:cNvSpPr>
          <p:nvPr>
            <p:ph idx="1"/>
          </p:nvPr>
        </p:nvSpPr>
        <p:spPr>
          <a:xfrm>
            <a:off x="301625" y="1268760"/>
            <a:ext cx="8540750" cy="5472608"/>
          </a:xfrm>
        </p:spPr>
        <p:txBody>
          <a:bodyPr/>
          <a:lstStyle/>
          <a:p>
            <a:r>
              <a:rPr lang="en-AU" dirty="0"/>
              <a:t>Insight 4: interconnected climate tipping elements under increasing pressure</a:t>
            </a:r>
          </a:p>
          <a:p>
            <a:r>
              <a:rPr lang="en-AU" dirty="0"/>
              <a:t>Insight 5: global climate action must be just</a:t>
            </a:r>
          </a:p>
          <a:p>
            <a:r>
              <a:rPr lang="en-AU" dirty="0">
                <a:solidFill>
                  <a:srgbClr val="FFFF00"/>
                </a:solidFill>
              </a:rPr>
              <a:t>Not only because it should be, but if not, political chaos will rein</a:t>
            </a:r>
          </a:p>
          <a:p>
            <a:r>
              <a:rPr lang="en-AU" dirty="0"/>
              <a:t>Insight 6: The oft overlooked potential of demand-side solutions of climate mitigation</a:t>
            </a:r>
          </a:p>
          <a:p>
            <a:r>
              <a:rPr lang="en-AU" dirty="0">
                <a:solidFill>
                  <a:srgbClr val="FFFF00"/>
                </a:solidFill>
              </a:rPr>
              <a:t>Use less energy and less stuff!</a:t>
            </a:r>
          </a:p>
          <a:p>
            <a:r>
              <a:rPr lang="en-AU" dirty="0"/>
              <a:t>Insight 7: political challenges impede the effectiveness of carbon pricing</a:t>
            </a:r>
          </a:p>
        </p:txBody>
      </p:sp>
    </p:spTree>
    <p:extLst>
      <p:ext uri="{BB962C8B-B14F-4D97-AF65-F5344CB8AC3E}">
        <p14:creationId xmlns:p14="http://schemas.microsoft.com/office/powerpoint/2010/main" val="2930538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B286-19FE-E404-4606-32915C59F577}"/>
              </a:ext>
            </a:extLst>
          </p:cNvPr>
          <p:cNvSpPr>
            <a:spLocks noGrp="1"/>
          </p:cNvSpPr>
          <p:nvPr>
            <p:ph type="title"/>
          </p:nvPr>
        </p:nvSpPr>
        <p:spPr>
          <a:xfrm>
            <a:off x="301625" y="228601"/>
            <a:ext cx="8510588" cy="608112"/>
          </a:xfrm>
        </p:spPr>
        <p:txBody>
          <a:bodyPr/>
          <a:lstStyle/>
          <a:p>
            <a:r>
              <a:rPr lang="en-AU" dirty="0"/>
              <a:t>And those 10 insights?</a:t>
            </a:r>
          </a:p>
        </p:txBody>
      </p:sp>
      <p:sp>
        <p:nvSpPr>
          <p:cNvPr id="3" name="Content Placeholder 2">
            <a:extLst>
              <a:ext uri="{FF2B5EF4-FFF2-40B4-BE49-F238E27FC236}">
                <a16:creationId xmlns:a16="http://schemas.microsoft.com/office/drawing/2014/main" id="{D068E7BF-656A-1DA1-8CE6-36B4B7C87F92}"/>
              </a:ext>
            </a:extLst>
          </p:cNvPr>
          <p:cNvSpPr>
            <a:spLocks noGrp="1"/>
          </p:cNvSpPr>
          <p:nvPr>
            <p:ph idx="1"/>
          </p:nvPr>
        </p:nvSpPr>
        <p:spPr>
          <a:xfrm>
            <a:off x="301625" y="1268760"/>
            <a:ext cx="8540750" cy="5472608"/>
          </a:xfrm>
        </p:spPr>
        <p:txBody>
          <a:bodyPr/>
          <a:lstStyle/>
          <a:p>
            <a:r>
              <a:rPr lang="en-AU" dirty="0">
                <a:solidFill>
                  <a:srgbClr val="FFFF00"/>
                </a:solidFill>
              </a:rPr>
              <a:t>Putting a price on emissions is widely supported by economists and scientists … but …</a:t>
            </a:r>
          </a:p>
          <a:p>
            <a:r>
              <a:rPr lang="en-AU" dirty="0"/>
              <a:t>Insight 8: nature-based solutions can form a meaningful part of the pathway to Paris but look at the fine-print</a:t>
            </a:r>
          </a:p>
          <a:p>
            <a:r>
              <a:rPr lang="en-AU" dirty="0" err="1">
                <a:solidFill>
                  <a:srgbClr val="FFFF00"/>
                </a:solidFill>
              </a:rPr>
              <a:t>eg.</a:t>
            </a:r>
            <a:r>
              <a:rPr lang="en-AU" dirty="0">
                <a:solidFill>
                  <a:srgbClr val="FFFF00"/>
                </a:solidFill>
              </a:rPr>
              <a:t> Biofuel is good but decreases food yield</a:t>
            </a:r>
          </a:p>
          <a:p>
            <a:r>
              <a:rPr lang="en-AU" dirty="0"/>
              <a:t>Insight 9: building resilience of marine ecosystems is achievable by climate-adapted conservation and management, and global stewardship</a:t>
            </a:r>
          </a:p>
        </p:txBody>
      </p:sp>
    </p:spTree>
    <p:extLst>
      <p:ext uri="{BB962C8B-B14F-4D97-AF65-F5344CB8AC3E}">
        <p14:creationId xmlns:p14="http://schemas.microsoft.com/office/powerpoint/2010/main" val="4135653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B286-19FE-E404-4606-32915C59F577}"/>
              </a:ext>
            </a:extLst>
          </p:cNvPr>
          <p:cNvSpPr>
            <a:spLocks noGrp="1"/>
          </p:cNvSpPr>
          <p:nvPr>
            <p:ph type="title"/>
          </p:nvPr>
        </p:nvSpPr>
        <p:spPr>
          <a:xfrm>
            <a:off x="301625" y="228601"/>
            <a:ext cx="8510588" cy="608112"/>
          </a:xfrm>
        </p:spPr>
        <p:txBody>
          <a:bodyPr/>
          <a:lstStyle/>
          <a:p>
            <a:r>
              <a:rPr lang="en-AU" dirty="0"/>
              <a:t>And those 10 insights?</a:t>
            </a:r>
          </a:p>
        </p:txBody>
      </p:sp>
      <p:sp>
        <p:nvSpPr>
          <p:cNvPr id="3" name="Content Placeholder 2">
            <a:extLst>
              <a:ext uri="{FF2B5EF4-FFF2-40B4-BE49-F238E27FC236}">
                <a16:creationId xmlns:a16="http://schemas.microsoft.com/office/drawing/2014/main" id="{D068E7BF-656A-1DA1-8CE6-36B4B7C87F92}"/>
              </a:ext>
            </a:extLst>
          </p:cNvPr>
          <p:cNvSpPr>
            <a:spLocks noGrp="1"/>
          </p:cNvSpPr>
          <p:nvPr>
            <p:ph idx="1"/>
          </p:nvPr>
        </p:nvSpPr>
        <p:spPr>
          <a:xfrm>
            <a:off x="301625" y="1268760"/>
            <a:ext cx="8540750" cy="5472608"/>
          </a:xfrm>
        </p:spPr>
        <p:txBody>
          <a:bodyPr/>
          <a:lstStyle/>
          <a:p>
            <a:r>
              <a:rPr lang="en-AU" dirty="0"/>
              <a:t>Insight 10: costs of climate change mitigation can be justified by the benefits to the health of humans and nature</a:t>
            </a:r>
          </a:p>
          <a:p>
            <a:r>
              <a:rPr lang="en-AU" dirty="0">
                <a:solidFill>
                  <a:srgbClr val="FFFF00"/>
                </a:solidFill>
              </a:rPr>
              <a:t>Health benefits from cleaner air, and healthy ecosystems etc. in the shorter term … but the cost of not acting will be a devastating future for our kids and the coming generations</a:t>
            </a:r>
          </a:p>
        </p:txBody>
      </p:sp>
      <p:grpSp>
        <p:nvGrpSpPr>
          <p:cNvPr id="8" name="Group 7">
            <a:extLst>
              <a:ext uri="{FF2B5EF4-FFF2-40B4-BE49-F238E27FC236}">
                <a16:creationId xmlns:a16="http://schemas.microsoft.com/office/drawing/2014/main" id="{627C036A-C4B4-343F-1633-10A506529BB8}"/>
              </a:ext>
            </a:extLst>
          </p:cNvPr>
          <p:cNvGrpSpPr/>
          <p:nvPr/>
        </p:nvGrpSpPr>
        <p:grpSpPr>
          <a:xfrm>
            <a:off x="2339752" y="4914875"/>
            <a:ext cx="6264696" cy="1898501"/>
            <a:chOff x="2339752" y="4914875"/>
            <a:chExt cx="6264696" cy="1898501"/>
          </a:xfrm>
        </p:grpSpPr>
        <p:pic>
          <p:nvPicPr>
            <p:cNvPr id="6" name="Picture 5">
              <a:extLst>
                <a:ext uri="{FF2B5EF4-FFF2-40B4-BE49-F238E27FC236}">
                  <a16:creationId xmlns:a16="http://schemas.microsoft.com/office/drawing/2014/main" id="{EC90B998-F066-DFC6-49E7-7AA4FD5DEC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39752" y="4914875"/>
              <a:ext cx="3888432" cy="1898501"/>
            </a:xfrm>
            <a:prstGeom prst="rect">
              <a:avLst/>
            </a:prstGeom>
          </p:spPr>
        </p:pic>
        <p:sp>
          <p:nvSpPr>
            <p:cNvPr id="7" name="TextBox 6">
              <a:extLst>
                <a:ext uri="{FF2B5EF4-FFF2-40B4-BE49-F238E27FC236}">
                  <a16:creationId xmlns:a16="http://schemas.microsoft.com/office/drawing/2014/main" id="{53D270F1-E52E-E16C-19A0-B082163046F5}"/>
                </a:ext>
              </a:extLst>
            </p:cNvPr>
            <p:cNvSpPr txBox="1"/>
            <p:nvPr/>
          </p:nvSpPr>
          <p:spPr>
            <a:xfrm>
              <a:off x="6516216" y="5589240"/>
              <a:ext cx="2088232" cy="646331"/>
            </a:xfrm>
            <a:prstGeom prst="rect">
              <a:avLst/>
            </a:prstGeom>
            <a:noFill/>
          </p:spPr>
          <p:txBody>
            <a:bodyPr wrap="square" rtlCol="0">
              <a:spAutoFit/>
            </a:bodyPr>
            <a:lstStyle/>
            <a:p>
              <a:r>
                <a:rPr lang="en-AU" dirty="0"/>
                <a:t>Ross Garnaut</a:t>
              </a:r>
            </a:p>
            <a:p>
              <a:r>
                <a:rPr lang="en-AU" dirty="0"/>
                <a:t>“Superpower”</a:t>
              </a:r>
            </a:p>
          </p:txBody>
        </p:sp>
      </p:grpSp>
    </p:spTree>
    <p:extLst>
      <p:ext uri="{BB962C8B-B14F-4D97-AF65-F5344CB8AC3E}">
        <p14:creationId xmlns:p14="http://schemas.microsoft.com/office/powerpoint/2010/main" val="2113348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251520" y="260648"/>
            <a:ext cx="7416824" cy="648072"/>
          </a:xfrm>
        </p:spPr>
        <p:txBody>
          <a:bodyPr>
            <a:normAutofit/>
          </a:bodyPr>
          <a:lstStyle/>
          <a:p>
            <a:pPr eaLnBrk="1" hangingPunct="1">
              <a:defRPr/>
            </a:pPr>
            <a:r>
              <a:rPr lang="en-AU" sz="3200" dirty="0">
                <a:solidFill>
                  <a:schemeClr val="tx2"/>
                </a:solidFill>
                <a:effectLst>
                  <a:outerShdw blurRad="38100" dist="38100" dir="2700000" algn="tl">
                    <a:srgbClr val="000000">
                      <a:alpha val="43137"/>
                    </a:srgbClr>
                  </a:outerShdw>
                </a:effectLst>
              </a:rPr>
              <a:t>A declaration of vested interests!</a:t>
            </a:r>
          </a:p>
        </p:txBody>
      </p:sp>
      <p:pic>
        <p:nvPicPr>
          <p:cNvPr id="6" name="Picture 5">
            <a:extLst>
              <a:ext uri="{FF2B5EF4-FFF2-40B4-BE49-F238E27FC236}">
                <a16:creationId xmlns:a16="http://schemas.microsoft.com/office/drawing/2014/main" id="{C6D55A29-A1E2-2D30-4D76-47AD826A448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55576" y="853137"/>
            <a:ext cx="7632848" cy="6004863"/>
          </a:xfrm>
          <a:prstGeom prst="rect">
            <a:avLst/>
          </a:prstGeom>
        </p:spPr>
      </p:pic>
      <p:sp>
        <p:nvSpPr>
          <p:cNvPr id="2" name="Oval 1">
            <a:extLst>
              <a:ext uri="{FF2B5EF4-FFF2-40B4-BE49-F238E27FC236}">
                <a16:creationId xmlns:a16="http://schemas.microsoft.com/office/drawing/2014/main" id="{6810C4E5-C2D2-DA7A-5E16-74CE40C1238F}"/>
              </a:ext>
            </a:extLst>
          </p:cNvPr>
          <p:cNvSpPr/>
          <p:nvPr/>
        </p:nvSpPr>
        <p:spPr bwMode="auto">
          <a:xfrm>
            <a:off x="1547664" y="4653136"/>
            <a:ext cx="2232248" cy="576064"/>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pic>
        <p:nvPicPr>
          <p:cNvPr id="3" name="Picture 2">
            <a:extLst>
              <a:ext uri="{FF2B5EF4-FFF2-40B4-BE49-F238E27FC236}">
                <a16:creationId xmlns:a16="http://schemas.microsoft.com/office/drawing/2014/main" id="{0FBC6A45-1E19-B1FB-2A36-458CC98588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2281892"/>
            <a:ext cx="6502400" cy="4432300"/>
          </a:xfrm>
          <a:prstGeom prst="rect">
            <a:avLst/>
          </a:prstGeom>
        </p:spPr>
      </p:pic>
      <p:pic>
        <p:nvPicPr>
          <p:cNvPr id="8" name="Picture 7">
            <a:extLst>
              <a:ext uri="{FF2B5EF4-FFF2-40B4-BE49-F238E27FC236}">
                <a16:creationId xmlns:a16="http://schemas.microsoft.com/office/drawing/2014/main" id="{C6BFE72B-9A1A-637C-C57A-7681139A90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5337" y="404664"/>
            <a:ext cx="7553325" cy="6457950"/>
          </a:xfrm>
          <a:prstGeom prst="rect">
            <a:avLst/>
          </a:prstGeom>
        </p:spPr>
      </p:pic>
      <p:pic>
        <p:nvPicPr>
          <p:cNvPr id="10" name="Picture 9">
            <a:extLst>
              <a:ext uri="{FF2B5EF4-FFF2-40B4-BE49-F238E27FC236}">
                <a16:creationId xmlns:a16="http://schemas.microsoft.com/office/drawing/2014/main" id="{2AB88638-6F80-9847-8140-D1DD640967D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45437" y="2474062"/>
            <a:ext cx="5953125" cy="2809875"/>
          </a:xfrm>
          <a:prstGeom prst="rect">
            <a:avLst/>
          </a:prstGeom>
        </p:spPr>
      </p:pic>
      <p:graphicFrame>
        <p:nvGraphicFramePr>
          <p:cNvPr id="7" name="Object 6">
            <a:extLst>
              <a:ext uri="{FF2B5EF4-FFF2-40B4-BE49-F238E27FC236}">
                <a16:creationId xmlns:a16="http://schemas.microsoft.com/office/drawing/2014/main" id="{93456BD9-D96A-5EAE-FD4B-D1070CD71EBA}"/>
              </a:ext>
            </a:extLst>
          </p:cNvPr>
          <p:cNvGraphicFramePr>
            <a:graphicFrameLocks noChangeAspect="1"/>
          </p:cNvGraphicFramePr>
          <p:nvPr>
            <p:extLst>
              <p:ext uri="{D42A27DB-BD31-4B8C-83A1-F6EECF244321}">
                <p14:modId xmlns:p14="http://schemas.microsoft.com/office/powerpoint/2010/main" val="2725136428"/>
              </p:ext>
            </p:extLst>
          </p:nvPr>
        </p:nvGraphicFramePr>
        <p:xfrm>
          <a:off x="755575" y="5710405"/>
          <a:ext cx="7632848" cy="1147596"/>
        </p:xfrm>
        <a:graphic>
          <a:graphicData uri="http://schemas.openxmlformats.org/presentationml/2006/ole">
            <mc:AlternateContent xmlns:mc="http://schemas.openxmlformats.org/markup-compatibility/2006">
              <mc:Choice xmlns:v="urn:schemas-microsoft-com:vml" Requires="v">
                <p:oleObj name="PHOTO-PAINT" r:id="rId7" imgW="7264080" imgH="1091880" progId="CorelPHOTOPAINT.Image.18">
                  <p:embed/>
                </p:oleObj>
              </mc:Choice>
              <mc:Fallback>
                <p:oleObj name="PHOTO-PAINT" r:id="rId7" imgW="7264080" imgH="1091880" progId="CorelPHOTOPAINT.Image.18">
                  <p:embed/>
                  <p:pic>
                    <p:nvPicPr>
                      <p:cNvPr id="7" name="Object 6">
                        <a:extLst>
                          <a:ext uri="{FF2B5EF4-FFF2-40B4-BE49-F238E27FC236}">
                            <a16:creationId xmlns:a16="http://schemas.microsoft.com/office/drawing/2014/main" id="{93456BD9-D96A-5EAE-FD4B-D1070CD71EBA}"/>
                          </a:ext>
                        </a:extLst>
                      </p:cNvPr>
                      <p:cNvPicPr/>
                      <p:nvPr/>
                    </p:nvPicPr>
                    <p:blipFill>
                      <a:blip r:embed="rId8"/>
                      <a:stretch>
                        <a:fillRect/>
                      </a:stretch>
                    </p:blipFill>
                    <p:spPr>
                      <a:xfrm>
                        <a:off x="755575" y="5710405"/>
                        <a:ext cx="7632848" cy="1147596"/>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895FEA67-5490-707E-3FFF-B71660ACEAC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13857" y="14352"/>
            <a:ext cx="6858000" cy="6858000"/>
          </a:xfrm>
          <a:prstGeom prst="rect">
            <a:avLst/>
          </a:prstGeom>
        </p:spPr>
      </p:pic>
      <p:pic>
        <p:nvPicPr>
          <p:cNvPr id="5" name="Picture 4">
            <a:extLst>
              <a:ext uri="{FF2B5EF4-FFF2-40B4-BE49-F238E27FC236}">
                <a16:creationId xmlns:a16="http://schemas.microsoft.com/office/drawing/2014/main" id="{886BE66E-A06F-71A2-C801-B07CDBC9510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8141" y="853137"/>
            <a:ext cx="7980282" cy="6033495"/>
          </a:xfrm>
          <a:prstGeom prst="rect">
            <a:avLst/>
          </a:prstGeom>
        </p:spPr>
      </p:pic>
    </p:spTree>
    <p:extLst>
      <p:ext uri="{BB962C8B-B14F-4D97-AF65-F5344CB8AC3E}">
        <p14:creationId xmlns:p14="http://schemas.microsoft.com/office/powerpoint/2010/main" val="3959634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200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par>
                          <p:cTn id="9" fill="hold">
                            <p:stCondLst>
                              <p:cond delay="2500"/>
                            </p:stCondLst>
                            <p:childTnLst>
                              <p:par>
                                <p:cTn id="10" presetID="2" presetClass="exit" presetSubtype="4" fill="hold" nodeType="afterEffect">
                                  <p:stCondLst>
                                    <p:cond delay="2000"/>
                                  </p:stCondLst>
                                  <p:childTnLst>
                                    <p:anim calcmode="lin" valueType="num">
                                      <p:cBhvr additive="base">
                                        <p:cTn id="11" dur="500"/>
                                        <p:tgtEl>
                                          <p:spTgt spid="10"/>
                                        </p:tgtEl>
                                        <p:attrNameLst>
                                          <p:attrName>ppt_x</p:attrName>
                                        </p:attrNameLst>
                                      </p:cBhvr>
                                      <p:tavLst>
                                        <p:tav tm="0">
                                          <p:val>
                                            <p:strVal val="ppt_x"/>
                                          </p:val>
                                        </p:tav>
                                        <p:tav tm="100000">
                                          <p:val>
                                            <p:strVal val="ppt_x"/>
                                          </p:val>
                                        </p:tav>
                                      </p:tavLst>
                                    </p:anim>
                                    <p:anim calcmode="lin" valueType="num">
                                      <p:cBhvr additive="base">
                                        <p:cTn id="12" dur="500"/>
                                        <p:tgtEl>
                                          <p:spTgt spid="10"/>
                                        </p:tgtEl>
                                        <p:attrNameLst>
                                          <p:attrName>ppt_y</p:attrName>
                                        </p:attrNameLst>
                                      </p:cBhvr>
                                      <p:tavLst>
                                        <p:tav tm="0">
                                          <p:val>
                                            <p:strVal val="ppt_y"/>
                                          </p:val>
                                        </p:tav>
                                        <p:tav tm="100000">
                                          <p:val>
                                            <p:strVal val="1+ppt_h/2"/>
                                          </p:val>
                                        </p:tav>
                                      </p:tavLst>
                                    </p:anim>
                                    <p:set>
                                      <p:cBhvr>
                                        <p:cTn id="13" dur="1" fill="hold">
                                          <p:stCondLst>
                                            <p:cond delay="499"/>
                                          </p:stCondLst>
                                        </p:cTn>
                                        <p:tgtEl>
                                          <p:spTgt spid="10"/>
                                        </p:tgtEl>
                                        <p:attrNameLst>
                                          <p:attrName>style.visibility</p:attrName>
                                        </p:attrNameLst>
                                      </p:cBhvr>
                                      <p:to>
                                        <p:strVal val="hidden"/>
                                      </p:to>
                                    </p:set>
                                  </p:childTnLst>
                                </p:cTn>
                              </p:par>
                            </p:childTnLst>
                          </p:cTn>
                        </p:par>
                        <p:par>
                          <p:cTn id="14" fill="hold">
                            <p:stCondLst>
                              <p:cond delay="5000"/>
                            </p:stCondLst>
                            <p:childTnLst>
                              <p:par>
                                <p:cTn id="15" presetID="2" presetClass="exit" presetSubtype="4" fill="hold" nodeType="afterEffect">
                                  <p:stCondLst>
                                    <p:cond delay="200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7500"/>
                            </p:stCondLst>
                            <p:childTnLst>
                              <p:par>
                                <p:cTn id="20" presetID="2" presetClass="exit" presetSubtype="4" fill="hold" nodeType="afterEffect">
                                  <p:stCondLst>
                                    <p:cond delay="2000"/>
                                  </p:stCondLst>
                                  <p:childTnLst>
                                    <p:anim calcmode="lin" valueType="num">
                                      <p:cBhvr additive="base">
                                        <p:cTn id="21" dur="500"/>
                                        <p:tgtEl>
                                          <p:spTgt spid="3"/>
                                        </p:tgtEl>
                                        <p:attrNameLst>
                                          <p:attrName>ppt_x</p:attrName>
                                        </p:attrNameLst>
                                      </p:cBhvr>
                                      <p:tavLst>
                                        <p:tav tm="0">
                                          <p:val>
                                            <p:strVal val="ppt_x"/>
                                          </p:val>
                                        </p:tav>
                                        <p:tav tm="100000">
                                          <p:val>
                                            <p:strVal val="ppt_x"/>
                                          </p:val>
                                        </p:tav>
                                      </p:tavLst>
                                    </p:anim>
                                    <p:anim calcmode="lin" valueType="num">
                                      <p:cBhvr additive="base">
                                        <p:cTn id="22" dur="500"/>
                                        <p:tgtEl>
                                          <p:spTgt spid="3"/>
                                        </p:tgtEl>
                                        <p:attrNameLst>
                                          <p:attrName>ppt_y</p:attrName>
                                        </p:attrNameLst>
                                      </p:cBhvr>
                                      <p:tavLst>
                                        <p:tav tm="0">
                                          <p:val>
                                            <p:strVal val="ppt_y"/>
                                          </p:val>
                                        </p:tav>
                                        <p:tav tm="100000">
                                          <p:val>
                                            <p:strVal val="1+ppt_h/2"/>
                                          </p:val>
                                        </p:tav>
                                      </p:tavLst>
                                    </p:anim>
                                    <p:set>
                                      <p:cBhvr>
                                        <p:cTn id="23" dur="1" fill="hold">
                                          <p:stCondLst>
                                            <p:cond delay="499"/>
                                          </p:stCondLst>
                                        </p:cTn>
                                        <p:tgtEl>
                                          <p:spTgt spid="3"/>
                                        </p:tgtEl>
                                        <p:attrNameLst>
                                          <p:attrName>style.visibility</p:attrName>
                                        </p:attrNameLst>
                                      </p:cBhvr>
                                      <p:to>
                                        <p:strVal val="hidden"/>
                                      </p:to>
                                    </p:set>
                                  </p:childTnLst>
                                </p:cTn>
                              </p:par>
                            </p:childTnLst>
                          </p:cTn>
                        </p:par>
                        <p:par>
                          <p:cTn id="24" fill="hold">
                            <p:stCondLst>
                              <p:cond delay="10000"/>
                            </p:stCondLst>
                            <p:childTnLst>
                              <p:par>
                                <p:cTn id="25" presetID="2" presetClass="entr" presetSubtype="9"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0-#ppt_h/2"/>
                                          </p:val>
                                        </p:tav>
                                        <p:tav tm="100000">
                                          <p:val>
                                            <p:strVal val="#ppt_y"/>
                                          </p:val>
                                        </p:tav>
                                      </p:tavLst>
                                    </p:anim>
                                  </p:childTnLst>
                                </p:cTn>
                              </p:par>
                            </p:childTnLst>
                          </p:cTn>
                        </p:par>
                        <p:par>
                          <p:cTn id="29" fill="hold">
                            <p:stCondLst>
                              <p:cond delay="105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2EF7E9-0EFE-53AD-9246-7FA2F1E5DC2A}"/>
              </a:ext>
            </a:extLst>
          </p:cNvPr>
          <p:cNvSpPr txBox="1"/>
          <p:nvPr/>
        </p:nvSpPr>
        <p:spPr>
          <a:xfrm>
            <a:off x="179512" y="188640"/>
            <a:ext cx="8784976"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Over </a:t>
            </a:r>
            <a:r>
              <a:rPr kumimoji="0" lang="en-AU" sz="28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60 climate science authors</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from all major research institutions around the world summarizing the work from over </a:t>
            </a:r>
            <a:r>
              <a:rPr kumimoji="0" lang="en-AU" sz="28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200 published papers</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from over a </a:t>
            </a:r>
            <a:r>
              <a:rPr kumimoji="0" lang="en-AU" sz="28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thousand authors</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on climate science in 2021/22</a:t>
            </a:r>
          </a:p>
        </p:txBody>
      </p:sp>
      <p:sp>
        <p:nvSpPr>
          <p:cNvPr id="8" name="TextBox 7">
            <a:extLst>
              <a:ext uri="{FF2B5EF4-FFF2-40B4-BE49-F238E27FC236}">
                <a16:creationId xmlns:a16="http://schemas.microsoft.com/office/drawing/2014/main" id="{A24A6C2A-1011-AD11-D9AF-C519AA51CCD2}"/>
              </a:ext>
            </a:extLst>
          </p:cNvPr>
          <p:cNvSpPr txBox="1"/>
          <p:nvPr/>
        </p:nvSpPr>
        <p:spPr>
          <a:xfrm>
            <a:off x="1331640" y="2636912"/>
            <a:ext cx="6120680" cy="1938992"/>
          </a:xfrm>
          <a:prstGeom prst="rect">
            <a:avLst/>
          </a:prstGeom>
          <a:noFill/>
        </p:spPr>
        <p:txBody>
          <a:bodyPr wrap="square" rtlCol="0">
            <a:spAutoFit/>
          </a:bodyPr>
          <a:lstStyle/>
          <a:p>
            <a:r>
              <a:rPr lang="en-AU" sz="4000" dirty="0">
                <a:solidFill>
                  <a:srgbClr val="FF0000"/>
                </a:solidFill>
                <a:effectLst>
                  <a:outerShdw blurRad="38100" dist="38100" dir="2700000" algn="tl">
                    <a:srgbClr val="000000">
                      <a:alpha val="43137"/>
                    </a:srgbClr>
                  </a:outerShdw>
                </a:effectLst>
              </a:rPr>
              <a:t>But apparently Andrew Bolt knows better than all these scientists!</a:t>
            </a:r>
          </a:p>
        </p:txBody>
      </p:sp>
      <p:pic>
        <p:nvPicPr>
          <p:cNvPr id="4" name="Picture 3">
            <a:extLst>
              <a:ext uri="{FF2B5EF4-FFF2-40B4-BE49-F238E27FC236}">
                <a16:creationId xmlns:a16="http://schemas.microsoft.com/office/drawing/2014/main" id="{F363B875-E5A7-8FD7-8989-73E86A4D097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23528" y="2261488"/>
            <a:ext cx="8191500" cy="4572000"/>
          </a:xfrm>
          <a:prstGeom prst="rect">
            <a:avLst/>
          </a:prstGeom>
        </p:spPr>
      </p:pic>
    </p:spTree>
    <p:extLst>
      <p:ext uri="{BB962C8B-B14F-4D97-AF65-F5344CB8AC3E}">
        <p14:creationId xmlns:p14="http://schemas.microsoft.com/office/powerpoint/2010/main" val="3463177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AA6814-D199-3178-953E-BFC0826B41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29953963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17E096-2FAA-EFA5-83FF-A591DB4A17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129"/>
            <a:ext cx="4663440" cy="1099344"/>
          </a:xfrm>
          <a:prstGeom prst="rect">
            <a:avLst/>
          </a:prstGeom>
        </p:spPr>
      </p:pic>
      <p:pic>
        <p:nvPicPr>
          <p:cNvPr id="5" name="Picture 4">
            <a:extLst>
              <a:ext uri="{FF2B5EF4-FFF2-40B4-BE49-F238E27FC236}">
                <a16:creationId xmlns:a16="http://schemas.microsoft.com/office/drawing/2014/main" id="{48986A95-F049-08DE-EDBE-0DA5560A0D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07904" y="0"/>
            <a:ext cx="5583922" cy="6858000"/>
          </a:xfrm>
          <a:prstGeom prst="rect">
            <a:avLst/>
          </a:prstGeom>
        </p:spPr>
      </p:pic>
      <p:graphicFrame>
        <p:nvGraphicFramePr>
          <p:cNvPr id="2" name="Object 1">
            <a:extLst>
              <a:ext uri="{FF2B5EF4-FFF2-40B4-BE49-F238E27FC236}">
                <a16:creationId xmlns:a16="http://schemas.microsoft.com/office/drawing/2014/main" id="{56340EDF-7511-CCF9-04A7-4500B8692B13}"/>
              </a:ext>
            </a:extLst>
          </p:cNvPr>
          <p:cNvGraphicFramePr>
            <a:graphicFrameLocks noChangeAspect="1"/>
          </p:cNvGraphicFramePr>
          <p:nvPr/>
        </p:nvGraphicFramePr>
        <p:xfrm>
          <a:off x="4355976" y="2492896"/>
          <a:ext cx="3486079" cy="2057003"/>
        </p:xfrm>
        <a:graphic>
          <a:graphicData uri="http://schemas.openxmlformats.org/presentationml/2006/ole">
            <mc:AlternateContent xmlns:mc="http://schemas.openxmlformats.org/markup-compatibility/2006">
              <mc:Choice xmlns:v="urn:schemas-microsoft-com:vml" Requires="v">
                <p:oleObj name="PHOTO-PAINT" r:id="rId5" imgW="3066840" imgH="1809720" progId="CorelPHOTOPAINT.Image.18">
                  <p:embed/>
                </p:oleObj>
              </mc:Choice>
              <mc:Fallback>
                <p:oleObj name="PHOTO-PAINT" r:id="rId5" imgW="3066840" imgH="1809720" progId="CorelPHOTOPAINT.Image.18">
                  <p:embed/>
                  <p:pic>
                    <p:nvPicPr>
                      <p:cNvPr id="2" name="Object 1">
                        <a:extLst>
                          <a:ext uri="{FF2B5EF4-FFF2-40B4-BE49-F238E27FC236}">
                            <a16:creationId xmlns:a16="http://schemas.microsoft.com/office/drawing/2014/main" id="{56340EDF-7511-CCF9-04A7-4500B8692B13}"/>
                          </a:ext>
                        </a:extLst>
                      </p:cNvPr>
                      <p:cNvPicPr/>
                      <p:nvPr/>
                    </p:nvPicPr>
                    <p:blipFill>
                      <a:blip r:embed="rId6"/>
                      <a:stretch>
                        <a:fillRect/>
                      </a:stretch>
                    </p:blipFill>
                    <p:spPr>
                      <a:xfrm>
                        <a:off x="4355976" y="2492896"/>
                        <a:ext cx="3486079" cy="205700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3A465E6-113D-FB46-889C-FE748FDC4CCF}"/>
              </a:ext>
            </a:extLst>
          </p:cNvPr>
          <p:cNvSpPr txBox="1"/>
          <p:nvPr/>
        </p:nvSpPr>
        <p:spPr>
          <a:xfrm>
            <a:off x="327968" y="1916832"/>
            <a:ext cx="3163912" cy="3539430"/>
          </a:xfrm>
          <a:prstGeom prst="rect">
            <a:avLst/>
          </a:prstGeom>
          <a:noFill/>
        </p:spPr>
        <p:txBody>
          <a:bodyPr wrap="square" rtlCol="0">
            <a:spAutoFit/>
          </a:bodyPr>
          <a:lstStyle/>
          <a:p>
            <a:r>
              <a:rPr lang="en-AU" sz="2800" dirty="0">
                <a:latin typeface="Cambria" panose="02040503050406030204" pitchFamily="18" charset="0"/>
                <a:ea typeface="Cambria" panose="02040503050406030204" pitchFamily="18" charset="0"/>
              </a:rPr>
              <a:t>“Scientists and educators must do a better job of explaining how science works to the public, as well as to policy makers and leaders”</a:t>
            </a:r>
            <a:endParaRPr lang="en-A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685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500"/>
                            </p:stCondLst>
                            <p:childTnLst>
                              <p:par>
                                <p:cTn id="11" presetID="22" presetClass="entr" presetSubtype="1"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7DC93A-DC5E-B9F7-A13E-B2A0192499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79571"/>
            <a:ext cx="9144000" cy="5933805"/>
          </a:xfrm>
          <a:prstGeom prst="rect">
            <a:avLst/>
          </a:prstGeom>
        </p:spPr>
      </p:pic>
      <p:pic>
        <p:nvPicPr>
          <p:cNvPr id="12" name="Picture 11">
            <a:extLst>
              <a:ext uri="{FF2B5EF4-FFF2-40B4-BE49-F238E27FC236}">
                <a16:creationId xmlns:a16="http://schemas.microsoft.com/office/drawing/2014/main" id="{8D17E096-2FAA-EFA5-83FF-A591DB4A17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8129"/>
            <a:ext cx="4663440" cy="1099344"/>
          </a:xfrm>
          <a:prstGeom prst="rect">
            <a:avLst/>
          </a:prstGeom>
        </p:spPr>
      </p:pic>
      <p:sp>
        <p:nvSpPr>
          <p:cNvPr id="4" name="TextBox 3">
            <a:extLst>
              <a:ext uri="{FF2B5EF4-FFF2-40B4-BE49-F238E27FC236}">
                <a16:creationId xmlns:a16="http://schemas.microsoft.com/office/drawing/2014/main" id="{54D697AB-A4BE-4114-1724-C4BE6E644740}"/>
              </a:ext>
            </a:extLst>
          </p:cNvPr>
          <p:cNvSpPr txBox="1"/>
          <p:nvPr/>
        </p:nvSpPr>
        <p:spPr>
          <a:xfrm>
            <a:off x="1475656" y="1562249"/>
            <a:ext cx="6768752" cy="3416320"/>
          </a:xfrm>
          <a:prstGeom prst="rect">
            <a:avLst/>
          </a:prstGeom>
          <a:ln w="38100">
            <a:solidFill>
              <a:schemeClr val="accent3">
                <a:lumMod val="75000"/>
              </a:schemeClr>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CRAAP checklist: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Currency, Relevance, Authority, Accuracy, and Purpose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…have been shown to be of little value for helping students to detect flawed information. </a:t>
            </a:r>
          </a:p>
        </p:txBody>
      </p:sp>
    </p:spTree>
    <p:extLst>
      <p:ext uri="{BB962C8B-B14F-4D97-AF65-F5344CB8AC3E}">
        <p14:creationId xmlns:p14="http://schemas.microsoft.com/office/powerpoint/2010/main" val="2445040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4">
                                            <p:txEl>
                                              <p:pRg st="0" end="0"/>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p:cTn id="30"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7DC93A-DC5E-B9F7-A13E-B2A0192499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3507"/>
            <a:ext cx="9144000" cy="5933805"/>
          </a:xfrm>
          <a:prstGeom prst="rect">
            <a:avLst/>
          </a:prstGeom>
        </p:spPr>
      </p:pic>
      <p:graphicFrame>
        <p:nvGraphicFramePr>
          <p:cNvPr id="5" name="Object 4">
            <a:extLst>
              <a:ext uri="{FF2B5EF4-FFF2-40B4-BE49-F238E27FC236}">
                <a16:creationId xmlns:a16="http://schemas.microsoft.com/office/drawing/2014/main" id="{78E49063-F811-F2CA-3FDA-6D25BD70710A}"/>
              </a:ext>
            </a:extLst>
          </p:cNvPr>
          <p:cNvGraphicFramePr>
            <a:graphicFrameLocks noChangeAspect="1"/>
          </p:cNvGraphicFramePr>
          <p:nvPr>
            <p:extLst>
              <p:ext uri="{D42A27DB-BD31-4B8C-83A1-F6EECF244321}">
                <p14:modId xmlns:p14="http://schemas.microsoft.com/office/powerpoint/2010/main" val="2816139673"/>
              </p:ext>
            </p:extLst>
          </p:nvPr>
        </p:nvGraphicFramePr>
        <p:xfrm>
          <a:off x="4570285" y="0"/>
          <a:ext cx="4573715" cy="6972517"/>
        </p:xfrm>
        <a:graphic>
          <a:graphicData uri="http://schemas.openxmlformats.org/presentationml/2006/ole">
            <mc:AlternateContent xmlns:mc="http://schemas.openxmlformats.org/markup-compatibility/2006">
              <mc:Choice xmlns:v="urn:schemas-microsoft-com:vml" Requires="v">
                <p:oleObj name="PHOTO-PAINT" r:id="rId4" imgW="5448240" imgH="8292960" progId="CorelPHOTOPAINT.Image.18">
                  <p:embed/>
                </p:oleObj>
              </mc:Choice>
              <mc:Fallback>
                <p:oleObj name="PHOTO-PAINT" r:id="rId4" imgW="5448240" imgH="8292960" progId="CorelPHOTOPAINT.Image.18">
                  <p:embed/>
                  <p:pic>
                    <p:nvPicPr>
                      <p:cNvPr id="5" name="Object 4">
                        <a:extLst>
                          <a:ext uri="{FF2B5EF4-FFF2-40B4-BE49-F238E27FC236}">
                            <a16:creationId xmlns:a16="http://schemas.microsoft.com/office/drawing/2014/main" id="{78E49063-F811-F2CA-3FDA-6D25BD70710A}"/>
                          </a:ext>
                        </a:extLst>
                      </p:cNvPr>
                      <p:cNvPicPr/>
                      <p:nvPr/>
                    </p:nvPicPr>
                    <p:blipFill>
                      <a:blip r:embed="rId5"/>
                      <a:stretch>
                        <a:fillRect/>
                      </a:stretch>
                    </p:blipFill>
                    <p:spPr>
                      <a:xfrm>
                        <a:off x="4570285" y="0"/>
                        <a:ext cx="4573715" cy="6972517"/>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8D17E096-2FAA-EFA5-83FF-A591DB4A17A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576" y="5661248"/>
            <a:ext cx="4663440" cy="1099344"/>
          </a:xfrm>
          <a:prstGeom prst="rect">
            <a:avLst/>
          </a:prstGeom>
        </p:spPr>
      </p:pic>
    </p:spTree>
    <p:extLst>
      <p:ext uri="{BB962C8B-B14F-4D97-AF65-F5344CB8AC3E}">
        <p14:creationId xmlns:p14="http://schemas.microsoft.com/office/powerpoint/2010/main" val="207606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8D8C-CF69-3510-08E2-DEDAEEBD6A88}"/>
              </a:ext>
            </a:extLst>
          </p:cNvPr>
          <p:cNvSpPr>
            <a:spLocks noGrp="1"/>
          </p:cNvSpPr>
          <p:nvPr>
            <p:ph type="title"/>
          </p:nvPr>
        </p:nvSpPr>
        <p:spPr>
          <a:xfrm>
            <a:off x="179512" y="0"/>
            <a:ext cx="8510588" cy="680120"/>
          </a:xfrm>
        </p:spPr>
        <p:txBody>
          <a:bodyPr/>
          <a:lstStyle/>
          <a:p>
            <a:r>
              <a:rPr lang="en-AU" dirty="0"/>
              <a:t>For example… </a:t>
            </a:r>
          </a:p>
        </p:txBody>
      </p:sp>
      <p:pic>
        <p:nvPicPr>
          <p:cNvPr id="5" name="Picture 4">
            <a:extLst>
              <a:ext uri="{FF2B5EF4-FFF2-40B4-BE49-F238E27FC236}">
                <a16:creationId xmlns:a16="http://schemas.microsoft.com/office/drawing/2014/main" id="{9E70278E-5DBE-1675-EFF2-1CCA9FC14EC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2617"/>
            <a:ext cx="9143999" cy="6863230"/>
          </a:xfrm>
          <a:prstGeom prst="rect">
            <a:avLst/>
          </a:prstGeom>
        </p:spPr>
      </p:pic>
    </p:spTree>
    <p:extLst>
      <p:ext uri="{BB962C8B-B14F-4D97-AF65-F5344CB8AC3E}">
        <p14:creationId xmlns:p14="http://schemas.microsoft.com/office/powerpoint/2010/main" val="3314521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F5CB6-3FDE-E491-CBDF-06A5FAADFD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60"/>
            <a:ext cx="6521435" cy="6858000"/>
          </a:xfrm>
          <a:prstGeom prst="rect">
            <a:avLst/>
          </a:prstGeom>
        </p:spPr>
      </p:pic>
      <p:pic>
        <p:nvPicPr>
          <p:cNvPr id="7" name="Picture 6">
            <a:extLst>
              <a:ext uri="{FF2B5EF4-FFF2-40B4-BE49-F238E27FC236}">
                <a16:creationId xmlns:a16="http://schemas.microsoft.com/office/drawing/2014/main" id="{E49D50A7-C2A0-941E-283B-A0E69B1CB6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79712" y="13960"/>
            <a:ext cx="6416049" cy="6858000"/>
          </a:xfrm>
          <a:prstGeom prst="rect">
            <a:avLst/>
          </a:prstGeom>
        </p:spPr>
      </p:pic>
      <p:pic>
        <p:nvPicPr>
          <p:cNvPr id="5" name="Picture 4">
            <a:extLst>
              <a:ext uri="{FF2B5EF4-FFF2-40B4-BE49-F238E27FC236}">
                <a16:creationId xmlns:a16="http://schemas.microsoft.com/office/drawing/2014/main" id="{FC89C4D3-0AF6-6081-5D37-85C824B243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4763" y="7064"/>
            <a:ext cx="4739237" cy="6858000"/>
          </a:xfrm>
          <a:prstGeom prst="rect">
            <a:avLst/>
          </a:prstGeom>
        </p:spPr>
      </p:pic>
      <p:pic>
        <p:nvPicPr>
          <p:cNvPr id="13" name="Picture 12">
            <a:extLst>
              <a:ext uri="{FF2B5EF4-FFF2-40B4-BE49-F238E27FC236}">
                <a16:creationId xmlns:a16="http://schemas.microsoft.com/office/drawing/2014/main" id="{56FDDB56-9BA2-B4BA-4F37-E179CE73C3D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45631" y="908720"/>
            <a:ext cx="3524250" cy="3171825"/>
          </a:xfrm>
          <a:prstGeom prst="rect">
            <a:avLst/>
          </a:prstGeom>
          <a:solidFill>
            <a:srgbClr val="FFFFFF">
              <a:shade val="85000"/>
            </a:srgbClr>
          </a:solidFill>
          <a:ln w="762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E87CBE0-FD3B-574F-76C1-FF4FF7C0F3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04763" y="13960"/>
            <a:ext cx="3524250" cy="765714"/>
          </a:xfrm>
          <a:prstGeom prst="rect">
            <a:avLst/>
          </a:prstGeom>
        </p:spPr>
      </p:pic>
    </p:spTree>
    <p:extLst>
      <p:ext uri="{BB962C8B-B14F-4D97-AF65-F5344CB8AC3E}">
        <p14:creationId xmlns:p14="http://schemas.microsoft.com/office/powerpoint/2010/main" val="630790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53" presetClass="entr" presetSubtype="16" fill="hold" nodeType="after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4500"/>
                            </p:stCondLst>
                            <p:childTnLst>
                              <p:par>
                                <p:cTn id="21" presetID="53" presetClass="entr" presetSubtype="16" fill="hold" nodeType="afterEffect">
                                  <p:stCondLst>
                                    <p:cond delay="10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916B-FBED-6BF0-7C44-E01C67E1029F}"/>
              </a:ext>
            </a:extLst>
          </p:cNvPr>
          <p:cNvSpPr>
            <a:spLocks noGrp="1"/>
          </p:cNvSpPr>
          <p:nvPr>
            <p:ph type="title"/>
          </p:nvPr>
        </p:nvSpPr>
        <p:spPr>
          <a:xfrm>
            <a:off x="1692959" y="116632"/>
            <a:ext cx="6048672" cy="583259"/>
          </a:xfrm>
        </p:spPr>
        <p:txBody>
          <a:bodyPr/>
          <a:lstStyle/>
          <a:p>
            <a:pPr algn="l"/>
            <a:r>
              <a:rPr lang="en-AU" dirty="0"/>
              <a:t>Is the source credible? </a:t>
            </a:r>
          </a:p>
        </p:txBody>
      </p:sp>
      <p:sp>
        <p:nvSpPr>
          <p:cNvPr id="9" name="Title 1">
            <a:extLst>
              <a:ext uri="{FF2B5EF4-FFF2-40B4-BE49-F238E27FC236}">
                <a16:creationId xmlns:a16="http://schemas.microsoft.com/office/drawing/2014/main" id="{9B857E2A-9F89-AC01-BBF7-124DE1F2BAAA}"/>
              </a:ext>
            </a:extLst>
          </p:cNvPr>
          <p:cNvSpPr txBox="1">
            <a:spLocks/>
          </p:cNvSpPr>
          <p:nvPr/>
        </p:nvSpPr>
        <p:spPr bwMode="auto">
          <a:xfrm>
            <a:off x="1691679" y="1412776"/>
            <a:ext cx="7120533" cy="1296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4400" b="0" i="0" u="none" strike="noStrike" kern="0" cap="none" spc="0" normalizeH="0" baseline="0" noProof="0" dirty="0">
                <a:ln>
                  <a:noFill/>
                </a:ln>
                <a:solidFill>
                  <a:srgbClr val="CCFFFF"/>
                </a:solidFill>
                <a:effectLst>
                  <a:outerShdw blurRad="38100" dist="38100" dir="2700000" algn="tl">
                    <a:srgbClr val="000000"/>
                  </a:outerShdw>
                </a:effectLst>
                <a:uLnTx/>
                <a:uFillTx/>
                <a:latin typeface="Calibri"/>
                <a:ea typeface="+mj-ea"/>
                <a:cs typeface="+mj-cs"/>
              </a:rPr>
              <a:t>Does the source have expertise in this area? </a:t>
            </a:r>
          </a:p>
        </p:txBody>
      </p:sp>
      <p:sp>
        <p:nvSpPr>
          <p:cNvPr id="10" name="Title 1">
            <a:extLst>
              <a:ext uri="{FF2B5EF4-FFF2-40B4-BE49-F238E27FC236}">
                <a16:creationId xmlns:a16="http://schemas.microsoft.com/office/drawing/2014/main" id="{F7E6AD29-7530-C458-B2BC-EBE924346908}"/>
              </a:ext>
            </a:extLst>
          </p:cNvPr>
          <p:cNvSpPr txBox="1">
            <a:spLocks/>
          </p:cNvSpPr>
          <p:nvPr/>
        </p:nvSpPr>
        <p:spPr bwMode="auto">
          <a:xfrm>
            <a:off x="1691679" y="3421805"/>
            <a:ext cx="6488980" cy="1454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4400" b="0" i="0" u="none" strike="noStrike" kern="0" cap="none" spc="0" normalizeH="0" baseline="0" noProof="0" dirty="0">
                <a:ln>
                  <a:noFill/>
                </a:ln>
                <a:solidFill>
                  <a:srgbClr val="CCFFFF"/>
                </a:solidFill>
                <a:effectLst>
                  <a:outerShdw blurRad="38100" dist="38100" dir="2700000" algn="tl">
                    <a:srgbClr val="000000"/>
                  </a:outerShdw>
                </a:effectLst>
                <a:uLnTx/>
                <a:uFillTx/>
                <a:latin typeface="Calibri"/>
                <a:ea typeface="+mj-ea"/>
                <a:cs typeface="+mj-cs"/>
              </a:rPr>
              <a:t>Is there consensus among relevant scientific experts? </a:t>
            </a:r>
          </a:p>
        </p:txBody>
      </p:sp>
      <p:pic>
        <p:nvPicPr>
          <p:cNvPr id="5" name="Content Placeholder 4">
            <a:extLst>
              <a:ext uri="{FF2B5EF4-FFF2-40B4-BE49-F238E27FC236}">
                <a16:creationId xmlns:a16="http://schemas.microsoft.com/office/drawing/2014/main" id="{59D313C5-9570-AB10-DB14-BC80F0CC45E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496" y="828727"/>
            <a:ext cx="4771315" cy="6002305"/>
          </a:xfrm>
        </p:spPr>
      </p:pic>
      <p:pic>
        <p:nvPicPr>
          <p:cNvPr id="8" name="Picture 7">
            <a:extLst>
              <a:ext uri="{FF2B5EF4-FFF2-40B4-BE49-F238E27FC236}">
                <a16:creationId xmlns:a16="http://schemas.microsoft.com/office/drawing/2014/main" id="{CE8EDE30-F625-B042-336C-4CCFE665BF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6811" y="852240"/>
            <a:ext cx="4337189" cy="6009830"/>
          </a:xfrm>
          <a:prstGeom prst="rect">
            <a:avLst/>
          </a:prstGeom>
        </p:spPr>
      </p:pic>
    </p:spTree>
    <p:extLst>
      <p:ext uri="{BB962C8B-B14F-4D97-AF65-F5344CB8AC3E}">
        <p14:creationId xmlns:p14="http://schemas.microsoft.com/office/powerpoint/2010/main" val="520583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91E78E-2272-4CD0-D3F9-F5D095B8CE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080"/>
            <a:ext cx="9144000" cy="6852920"/>
          </a:xfrm>
          <a:prstGeom prst="rect">
            <a:avLst/>
          </a:prstGeom>
        </p:spPr>
      </p:pic>
    </p:spTree>
    <p:extLst>
      <p:ext uri="{BB962C8B-B14F-4D97-AF65-F5344CB8AC3E}">
        <p14:creationId xmlns:p14="http://schemas.microsoft.com/office/powerpoint/2010/main" val="1803312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ED16-4265-EE29-7F77-B81C562E1C36}"/>
              </a:ext>
            </a:extLst>
          </p:cNvPr>
          <p:cNvSpPr>
            <a:spLocks noGrp="1"/>
          </p:cNvSpPr>
          <p:nvPr>
            <p:ph type="title"/>
          </p:nvPr>
        </p:nvSpPr>
        <p:spPr>
          <a:xfrm>
            <a:off x="276473" y="116632"/>
            <a:ext cx="8510588" cy="576064"/>
          </a:xfrm>
        </p:spPr>
        <p:txBody>
          <a:bodyPr/>
          <a:lstStyle/>
          <a:p>
            <a:r>
              <a:rPr lang="en-AU" dirty="0"/>
              <a:t>But there IS GOOD NEWS!</a:t>
            </a:r>
          </a:p>
        </p:txBody>
      </p:sp>
      <p:sp>
        <p:nvSpPr>
          <p:cNvPr id="3" name="Content Placeholder 2">
            <a:extLst>
              <a:ext uri="{FF2B5EF4-FFF2-40B4-BE49-F238E27FC236}">
                <a16:creationId xmlns:a16="http://schemas.microsoft.com/office/drawing/2014/main" id="{AED856EE-6677-DD2D-798A-260B34365623}"/>
              </a:ext>
            </a:extLst>
          </p:cNvPr>
          <p:cNvSpPr>
            <a:spLocks noGrp="1"/>
          </p:cNvSpPr>
          <p:nvPr>
            <p:ph idx="1"/>
          </p:nvPr>
        </p:nvSpPr>
        <p:spPr>
          <a:xfrm>
            <a:off x="301625" y="902896"/>
            <a:ext cx="8540750" cy="576064"/>
          </a:xfrm>
        </p:spPr>
        <p:txBody>
          <a:bodyPr/>
          <a:lstStyle/>
          <a:p>
            <a:r>
              <a:rPr lang="en-AU" dirty="0"/>
              <a:t>And we in Australia are a central part of it.</a:t>
            </a:r>
          </a:p>
          <a:p>
            <a:r>
              <a:rPr lang="en-AU" dirty="0"/>
              <a:t>Here are a few examples:</a:t>
            </a:r>
          </a:p>
        </p:txBody>
      </p:sp>
      <p:pic>
        <p:nvPicPr>
          <p:cNvPr id="9" name="Picture 8">
            <a:extLst>
              <a:ext uri="{FF2B5EF4-FFF2-40B4-BE49-F238E27FC236}">
                <a16:creationId xmlns:a16="http://schemas.microsoft.com/office/drawing/2014/main" id="{5CC65501-93C4-1F0E-29C5-9F021D4543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2170916"/>
            <a:ext cx="7358498" cy="4077072"/>
          </a:xfrm>
          <a:prstGeom prst="rect">
            <a:avLst/>
          </a:prstGeom>
        </p:spPr>
      </p:pic>
      <p:pic>
        <p:nvPicPr>
          <p:cNvPr id="11" name="Picture 10">
            <a:extLst>
              <a:ext uri="{FF2B5EF4-FFF2-40B4-BE49-F238E27FC236}">
                <a16:creationId xmlns:a16="http://schemas.microsoft.com/office/drawing/2014/main" id="{9B59F5E0-C6CA-47EC-9719-003684DB87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36595" y="1478960"/>
            <a:ext cx="3990343" cy="5063832"/>
          </a:xfrm>
          <a:prstGeom prst="rect">
            <a:avLst/>
          </a:prstGeom>
        </p:spPr>
      </p:pic>
      <p:pic>
        <p:nvPicPr>
          <p:cNvPr id="13" name="Picture 12">
            <a:extLst>
              <a:ext uri="{FF2B5EF4-FFF2-40B4-BE49-F238E27FC236}">
                <a16:creationId xmlns:a16="http://schemas.microsoft.com/office/drawing/2014/main" id="{748D8FD1-9300-29D3-9F52-850A73478B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23730" y="2132856"/>
            <a:ext cx="3240758" cy="4498444"/>
          </a:xfrm>
          <a:prstGeom prst="rect">
            <a:avLst/>
          </a:prstGeom>
        </p:spPr>
      </p:pic>
      <p:pic>
        <p:nvPicPr>
          <p:cNvPr id="5" name="Picture 4">
            <a:extLst>
              <a:ext uri="{FF2B5EF4-FFF2-40B4-BE49-F238E27FC236}">
                <a16:creationId xmlns:a16="http://schemas.microsoft.com/office/drawing/2014/main" id="{2329BD77-FF59-ED52-D7A7-DE61EFB2E3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576" y="1517020"/>
            <a:ext cx="3329530" cy="4498444"/>
          </a:xfrm>
          <a:prstGeom prst="rect">
            <a:avLst/>
          </a:prstGeom>
        </p:spPr>
      </p:pic>
    </p:spTree>
    <p:extLst>
      <p:ext uri="{BB962C8B-B14F-4D97-AF65-F5344CB8AC3E}">
        <p14:creationId xmlns:p14="http://schemas.microsoft.com/office/powerpoint/2010/main" val="3508270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073481-7A89-DDC2-C0E1-F6DC6DF1C9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83419"/>
            <a:ext cx="9144000" cy="5491162"/>
          </a:xfrm>
          <a:prstGeom prst="rect">
            <a:avLst/>
          </a:prstGeom>
        </p:spPr>
      </p:pic>
    </p:spTree>
    <p:extLst>
      <p:ext uri="{BB962C8B-B14F-4D97-AF65-F5344CB8AC3E}">
        <p14:creationId xmlns:p14="http://schemas.microsoft.com/office/powerpoint/2010/main" val="249601019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71307-3455-4673-BA61-C0FDA3254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17335" cy="6858000"/>
          </a:xfrm>
          <a:prstGeom prst="rect">
            <a:avLst/>
          </a:prstGeom>
        </p:spPr>
      </p:pic>
      <p:pic>
        <p:nvPicPr>
          <p:cNvPr id="5" name="Picture 4">
            <a:extLst>
              <a:ext uri="{FF2B5EF4-FFF2-40B4-BE49-F238E27FC236}">
                <a16:creationId xmlns:a16="http://schemas.microsoft.com/office/drawing/2014/main" id="{DD465F3F-C266-4D22-9DED-E4414691A5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8064" y="260648"/>
            <a:ext cx="3038475" cy="5943600"/>
          </a:xfrm>
          <a:prstGeom prst="rect">
            <a:avLst/>
          </a:prstGeom>
        </p:spPr>
      </p:pic>
      <p:sp>
        <p:nvSpPr>
          <p:cNvPr id="2" name="TextBox 1">
            <a:extLst>
              <a:ext uri="{FF2B5EF4-FFF2-40B4-BE49-F238E27FC236}">
                <a16:creationId xmlns:a16="http://schemas.microsoft.com/office/drawing/2014/main" id="{3267729D-8543-AFF3-CE08-50A000BBFFC1}"/>
              </a:ext>
            </a:extLst>
          </p:cNvPr>
          <p:cNvSpPr txBox="1"/>
          <p:nvPr/>
        </p:nvSpPr>
        <p:spPr>
          <a:xfrm>
            <a:off x="5436096" y="6381328"/>
            <a:ext cx="2376264" cy="369332"/>
          </a:xfrm>
          <a:prstGeom prst="rect">
            <a:avLst/>
          </a:prstGeom>
          <a:noFill/>
        </p:spPr>
        <p:txBody>
          <a:bodyPr wrap="square" rtlCol="0">
            <a:spAutoFit/>
          </a:bodyPr>
          <a:lstStyle/>
          <a:p>
            <a:r>
              <a:rPr lang="en-AU" dirty="0"/>
              <a:t>2019</a:t>
            </a:r>
          </a:p>
        </p:txBody>
      </p:sp>
    </p:spTree>
    <p:extLst>
      <p:ext uri="{BB962C8B-B14F-4D97-AF65-F5344CB8AC3E}">
        <p14:creationId xmlns:p14="http://schemas.microsoft.com/office/powerpoint/2010/main" val="251844580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8C4CC-90D7-46AC-A4EC-FBCC0C2DEF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39" y="49456"/>
            <a:ext cx="9150539" cy="6763920"/>
          </a:xfrm>
          <a:prstGeom prst="rect">
            <a:avLst/>
          </a:prstGeom>
        </p:spPr>
      </p:pic>
      <p:pic>
        <p:nvPicPr>
          <p:cNvPr id="5" name="Picture 4">
            <a:extLst>
              <a:ext uri="{FF2B5EF4-FFF2-40B4-BE49-F238E27FC236}">
                <a16:creationId xmlns:a16="http://schemas.microsoft.com/office/drawing/2014/main" id="{E6517B06-E3DA-491C-8779-2453CAB48A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39" y="49456"/>
            <a:ext cx="9150539" cy="6763920"/>
          </a:xfrm>
          <a:prstGeom prst="rect">
            <a:avLst/>
          </a:prstGeom>
        </p:spPr>
      </p:pic>
      <p:sp>
        <p:nvSpPr>
          <p:cNvPr id="2" name="TextBox 1">
            <a:extLst>
              <a:ext uri="{FF2B5EF4-FFF2-40B4-BE49-F238E27FC236}">
                <a16:creationId xmlns:a16="http://schemas.microsoft.com/office/drawing/2014/main" id="{CB954255-37AB-E819-A854-2D03D2F23C58}"/>
              </a:ext>
            </a:extLst>
          </p:cNvPr>
          <p:cNvSpPr txBox="1"/>
          <p:nvPr/>
        </p:nvSpPr>
        <p:spPr>
          <a:xfrm>
            <a:off x="6804248" y="1124744"/>
            <a:ext cx="1872208" cy="523220"/>
          </a:xfrm>
          <a:prstGeom prst="rect">
            <a:avLst/>
          </a:prstGeom>
          <a:noFill/>
        </p:spPr>
        <p:txBody>
          <a:bodyPr wrap="square" rtlCol="0">
            <a:spAutoFit/>
          </a:bodyPr>
          <a:lstStyle/>
          <a:p>
            <a:r>
              <a:rPr lang="en-AU" sz="2800" b="1" dirty="0">
                <a:solidFill>
                  <a:srgbClr val="0C3E8D"/>
                </a:solidFill>
              </a:rPr>
              <a:t>(2018)</a:t>
            </a:r>
            <a:endParaRPr lang="en-AU" b="1" dirty="0">
              <a:solidFill>
                <a:srgbClr val="0C3E8D"/>
              </a:solidFill>
            </a:endParaRPr>
          </a:p>
        </p:txBody>
      </p:sp>
      <p:sp>
        <p:nvSpPr>
          <p:cNvPr id="6" name="TextBox 5">
            <a:extLst>
              <a:ext uri="{FF2B5EF4-FFF2-40B4-BE49-F238E27FC236}">
                <a16:creationId xmlns:a16="http://schemas.microsoft.com/office/drawing/2014/main" id="{76D56BF5-3C84-FEE7-F67E-04C21631425B}"/>
              </a:ext>
            </a:extLst>
          </p:cNvPr>
          <p:cNvSpPr txBox="1"/>
          <p:nvPr/>
        </p:nvSpPr>
        <p:spPr>
          <a:xfrm>
            <a:off x="1331640" y="2420888"/>
            <a:ext cx="2448272" cy="646331"/>
          </a:xfrm>
          <a:prstGeom prst="rect">
            <a:avLst/>
          </a:prstGeom>
          <a:noFill/>
        </p:spPr>
        <p:txBody>
          <a:bodyPr wrap="square" rtlCol="0">
            <a:spAutoFit/>
          </a:bodyPr>
          <a:lstStyle/>
          <a:p>
            <a:r>
              <a:rPr lang="en-AU" b="1" dirty="0">
                <a:solidFill>
                  <a:srgbClr val="DB6B36"/>
                </a:solidFill>
              </a:rPr>
              <a:t>Cost of mitigation</a:t>
            </a:r>
          </a:p>
          <a:p>
            <a:r>
              <a:rPr lang="en-AU" b="1" dirty="0">
                <a:solidFill>
                  <a:srgbClr val="2A619F"/>
                </a:solidFill>
              </a:rPr>
              <a:t>Cost of climate change</a:t>
            </a:r>
          </a:p>
        </p:txBody>
      </p:sp>
    </p:spTree>
    <p:extLst>
      <p:ext uri="{BB962C8B-B14F-4D97-AF65-F5344CB8AC3E}">
        <p14:creationId xmlns:p14="http://schemas.microsoft.com/office/powerpoint/2010/main" val="993597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ED16-4265-EE29-7F77-B81C562E1C36}"/>
              </a:ext>
            </a:extLst>
          </p:cNvPr>
          <p:cNvSpPr>
            <a:spLocks noGrp="1"/>
          </p:cNvSpPr>
          <p:nvPr>
            <p:ph type="title"/>
          </p:nvPr>
        </p:nvSpPr>
        <p:spPr>
          <a:xfrm>
            <a:off x="276473" y="116632"/>
            <a:ext cx="8510588" cy="576064"/>
          </a:xfrm>
        </p:spPr>
        <p:txBody>
          <a:bodyPr/>
          <a:lstStyle/>
          <a:p>
            <a:r>
              <a:rPr lang="en-AU" dirty="0"/>
              <a:t>But there IS GOOD NEWS!</a:t>
            </a:r>
          </a:p>
        </p:txBody>
      </p:sp>
      <p:sp>
        <p:nvSpPr>
          <p:cNvPr id="3" name="Content Placeholder 2">
            <a:extLst>
              <a:ext uri="{FF2B5EF4-FFF2-40B4-BE49-F238E27FC236}">
                <a16:creationId xmlns:a16="http://schemas.microsoft.com/office/drawing/2014/main" id="{AED856EE-6677-DD2D-798A-260B34365623}"/>
              </a:ext>
            </a:extLst>
          </p:cNvPr>
          <p:cNvSpPr>
            <a:spLocks noGrp="1"/>
          </p:cNvSpPr>
          <p:nvPr>
            <p:ph idx="1"/>
          </p:nvPr>
        </p:nvSpPr>
        <p:spPr>
          <a:xfrm>
            <a:off x="4043231" y="1196752"/>
            <a:ext cx="4799144" cy="5184576"/>
          </a:xfrm>
        </p:spPr>
        <p:txBody>
          <a:bodyPr/>
          <a:lstStyle/>
          <a:p>
            <a:r>
              <a:rPr lang="en-AU" sz="3200" dirty="0"/>
              <a:t>Australia could become an “energy superpower”</a:t>
            </a:r>
          </a:p>
          <a:p>
            <a:r>
              <a:rPr lang="en-AU" dirty="0"/>
              <a:t>Exporting energy</a:t>
            </a:r>
          </a:p>
          <a:p>
            <a:r>
              <a:rPr lang="en-AU" sz="3200" dirty="0"/>
              <a:t>Exporting “green metals”</a:t>
            </a:r>
          </a:p>
          <a:p>
            <a:r>
              <a:rPr lang="en-AU" dirty="0"/>
              <a:t>Replacing decreasing $ from fossil fuels with increasing $ from green energy and materials</a:t>
            </a:r>
          </a:p>
          <a:p>
            <a:r>
              <a:rPr lang="en-AU" sz="3200" dirty="0"/>
              <a:t>Creating millions of jobs</a:t>
            </a:r>
          </a:p>
          <a:p>
            <a:endParaRPr lang="en-AU" sz="3200" dirty="0"/>
          </a:p>
        </p:txBody>
      </p:sp>
      <p:pic>
        <p:nvPicPr>
          <p:cNvPr id="15" name="Picture 14">
            <a:extLst>
              <a:ext uri="{FF2B5EF4-FFF2-40B4-BE49-F238E27FC236}">
                <a16:creationId xmlns:a16="http://schemas.microsoft.com/office/drawing/2014/main" id="{1DCB9B00-A46C-103F-9FDA-0A02925C01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69" y="836712"/>
            <a:ext cx="3903967" cy="5904656"/>
          </a:xfrm>
          <a:prstGeom prst="rect">
            <a:avLst/>
          </a:prstGeom>
        </p:spPr>
      </p:pic>
      <p:sp>
        <p:nvSpPr>
          <p:cNvPr id="4" name="TextBox 3">
            <a:extLst>
              <a:ext uri="{FF2B5EF4-FFF2-40B4-BE49-F238E27FC236}">
                <a16:creationId xmlns:a16="http://schemas.microsoft.com/office/drawing/2014/main" id="{55766A37-5348-84F2-1B73-AAA45BE14C5A}"/>
              </a:ext>
            </a:extLst>
          </p:cNvPr>
          <p:cNvSpPr txBox="1"/>
          <p:nvPr/>
        </p:nvSpPr>
        <p:spPr>
          <a:xfrm>
            <a:off x="4644008" y="6309320"/>
            <a:ext cx="2664296" cy="369332"/>
          </a:xfrm>
          <a:prstGeom prst="rect">
            <a:avLst/>
          </a:prstGeom>
          <a:noFill/>
        </p:spPr>
        <p:txBody>
          <a:bodyPr wrap="square" rtlCol="0">
            <a:spAutoFit/>
          </a:bodyPr>
          <a:lstStyle/>
          <a:p>
            <a:r>
              <a:rPr lang="en-AU" dirty="0"/>
              <a:t>2022</a:t>
            </a:r>
          </a:p>
        </p:txBody>
      </p:sp>
    </p:spTree>
    <p:extLst>
      <p:ext uri="{BB962C8B-B14F-4D97-AF65-F5344CB8AC3E}">
        <p14:creationId xmlns:p14="http://schemas.microsoft.com/office/powerpoint/2010/main" val="211557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ED16-4265-EE29-7F77-B81C562E1C36}"/>
              </a:ext>
            </a:extLst>
          </p:cNvPr>
          <p:cNvSpPr>
            <a:spLocks noGrp="1"/>
          </p:cNvSpPr>
          <p:nvPr>
            <p:ph type="title"/>
          </p:nvPr>
        </p:nvSpPr>
        <p:spPr>
          <a:xfrm>
            <a:off x="276473" y="116632"/>
            <a:ext cx="8510588" cy="576064"/>
          </a:xfrm>
        </p:spPr>
        <p:txBody>
          <a:bodyPr/>
          <a:lstStyle/>
          <a:p>
            <a:r>
              <a:rPr lang="en-AU" dirty="0"/>
              <a:t>But there IS GOOD NEWS!</a:t>
            </a:r>
          </a:p>
        </p:txBody>
      </p:sp>
      <p:sp>
        <p:nvSpPr>
          <p:cNvPr id="3" name="Content Placeholder 2">
            <a:extLst>
              <a:ext uri="{FF2B5EF4-FFF2-40B4-BE49-F238E27FC236}">
                <a16:creationId xmlns:a16="http://schemas.microsoft.com/office/drawing/2014/main" id="{AED856EE-6677-DD2D-798A-260B34365623}"/>
              </a:ext>
            </a:extLst>
          </p:cNvPr>
          <p:cNvSpPr>
            <a:spLocks noGrp="1"/>
          </p:cNvSpPr>
          <p:nvPr>
            <p:ph idx="1"/>
          </p:nvPr>
        </p:nvSpPr>
        <p:spPr>
          <a:xfrm>
            <a:off x="4249966" y="1016732"/>
            <a:ext cx="4558407" cy="5724636"/>
          </a:xfrm>
        </p:spPr>
        <p:txBody>
          <a:bodyPr/>
          <a:lstStyle/>
          <a:p>
            <a:pPr marL="0" indent="0">
              <a:buNone/>
            </a:pPr>
            <a:r>
              <a:rPr lang="en-AU" sz="3200" dirty="0"/>
              <a:t>Australia could help THE WORLD decrease </a:t>
            </a:r>
            <a:r>
              <a:rPr lang="en-AU" dirty="0"/>
              <a:t>emissions by…   </a:t>
            </a:r>
          </a:p>
          <a:p>
            <a:pPr marL="0" indent="0">
              <a:buNone/>
            </a:pPr>
            <a:r>
              <a:rPr lang="en-AU" sz="3200" dirty="0"/>
              <a:t>		</a:t>
            </a:r>
            <a:r>
              <a:rPr lang="en-AU" sz="5400" dirty="0"/>
              <a:t>8%</a:t>
            </a:r>
          </a:p>
          <a:p>
            <a:pPr marL="0" indent="0">
              <a:buNone/>
            </a:pPr>
            <a:endParaRPr lang="en-AU" dirty="0"/>
          </a:p>
          <a:p>
            <a:pPr marL="0" indent="0">
              <a:buNone/>
            </a:pPr>
            <a:r>
              <a:rPr lang="en-AU" dirty="0"/>
              <a:t>despite being only 0.3% of the world’s population.</a:t>
            </a:r>
          </a:p>
        </p:txBody>
      </p:sp>
      <p:pic>
        <p:nvPicPr>
          <p:cNvPr id="15" name="Picture 14">
            <a:extLst>
              <a:ext uri="{FF2B5EF4-FFF2-40B4-BE49-F238E27FC236}">
                <a16:creationId xmlns:a16="http://schemas.microsoft.com/office/drawing/2014/main" id="{1DCB9B00-A46C-103F-9FDA-0A02925C01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69" y="836712"/>
            <a:ext cx="3903967" cy="5904656"/>
          </a:xfrm>
          <a:prstGeom prst="rect">
            <a:avLst/>
          </a:prstGeom>
        </p:spPr>
      </p:pic>
      <p:sp>
        <p:nvSpPr>
          <p:cNvPr id="4" name="TextBox 3">
            <a:extLst>
              <a:ext uri="{FF2B5EF4-FFF2-40B4-BE49-F238E27FC236}">
                <a16:creationId xmlns:a16="http://schemas.microsoft.com/office/drawing/2014/main" id="{1B3700D0-3237-26A2-918A-3B14D9074CBF}"/>
              </a:ext>
            </a:extLst>
          </p:cNvPr>
          <p:cNvSpPr txBox="1"/>
          <p:nvPr/>
        </p:nvSpPr>
        <p:spPr>
          <a:xfrm>
            <a:off x="4644008" y="6309320"/>
            <a:ext cx="2664296" cy="369332"/>
          </a:xfrm>
          <a:prstGeom prst="rect">
            <a:avLst/>
          </a:prstGeom>
          <a:noFill/>
        </p:spPr>
        <p:txBody>
          <a:bodyPr wrap="square" rtlCol="0">
            <a:spAutoFit/>
          </a:bodyPr>
          <a:lstStyle/>
          <a:p>
            <a:r>
              <a:rPr lang="en-AU" dirty="0"/>
              <a:t>2022</a:t>
            </a:r>
          </a:p>
        </p:txBody>
      </p:sp>
    </p:spTree>
    <p:extLst>
      <p:ext uri="{BB962C8B-B14F-4D97-AF65-F5344CB8AC3E}">
        <p14:creationId xmlns:p14="http://schemas.microsoft.com/office/powerpoint/2010/main" val="421478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p:stCondLst>
                              <p:cond delay="4000"/>
                            </p:stCondLst>
                            <p:childTnLst>
                              <p:par>
                                <p:cTn id="13" presetID="22" presetClass="entr" presetSubtype="1" fill="hold" grpId="0"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up)">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ED16-4265-EE29-7F77-B81C562E1C36}"/>
              </a:ext>
            </a:extLst>
          </p:cNvPr>
          <p:cNvSpPr>
            <a:spLocks noGrp="1"/>
          </p:cNvSpPr>
          <p:nvPr>
            <p:ph type="title"/>
          </p:nvPr>
        </p:nvSpPr>
        <p:spPr>
          <a:xfrm>
            <a:off x="276473" y="116632"/>
            <a:ext cx="8510588" cy="576064"/>
          </a:xfrm>
        </p:spPr>
        <p:txBody>
          <a:bodyPr/>
          <a:lstStyle/>
          <a:p>
            <a:r>
              <a:rPr lang="en-AU" dirty="0"/>
              <a:t>So what can we do about it?</a:t>
            </a:r>
          </a:p>
        </p:txBody>
      </p:sp>
      <p:pic>
        <p:nvPicPr>
          <p:cNvPr id="13" name="Picture 12">
            <a:extLst>
              <a:ext uri="{FF2B5EF4-FFF2-40B4-BE49-F238E27FC236}">
                <a16:creationId xmlns:a16="http://schemas.microsoft.com/office/drawing/2014/main" id="{09D85E53-DA9C-48BD-AE14-A1E38D86AA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3140968"/>
            <a:ext cx="7365390" cy="3600400"/>
          </a:xfrm>
          <a:prstGeom prst="rect">
            <a:avLst/>
          </a:prstGeom>
        </p:spPr>
      </p:pic>
      <p:pic>
        <p:nvPicPr>
          <p:cNvPr id="9" name="Content Placeholder 8">
            <a:extLst>
              <a:ext uri="{FF2B5EF4-FFF2-40B4-BE49-F238E27FC236}">
                <a16:creationId xmlns:a16="http://schemas.microsoft.com/office/drawing/2014/main" id="{4B4915FB-1CC4-3C0D-95E0-7F3B8347CF5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473188" y="764704"/>
            <a:ext cx="2385037" cy="3600400"/>
          </a:xfrm>
        </p:spPr>
      </p:pic>
      <p:sp>
        <p:nvSpPr>
          <p:cNvPr id="14" name="TextBox 13">
            <a:extLst>
              <a:ext uri="{FF2B5EF4-FFF2-40B4-BE49-F238E27FC236}">
                <a16:creationId xmlns:a16="http://schemas.microsoft.com/office/drawing/2014/main" id="{33C1BAC2-94F4-42A1-4E2F-DA8AD71BF488}"/>
              </a:ext>
            </a:extLst>
          </p:cNvPr>
          <p:cNvSpPr txBox="1"/>
          <p:nvPr/>
        </p:nvSpPr>
        <p:spPr>
          <a:xfrm>
            <a:off x="191989" y="1556792"/>
            <a:ext cx="6196715" cy="461665"/>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Let’s look at what Ross and friends have to say.</a:t>
            </a:r>
          </a:p>
        </p:txBody>
      </p:sp>
      <p:graphicFrame>
        <p:nvGraphicFramePr>
          <p:cNvPr id="3" name="Object 2">
            <a:extLst>
              <a:ext uri="{FF2B5EF4-FFF2-40B4-BE49-F238E27FC236}">
                <a16:creationId xmlns:a16="http://schemas.microsoft.com/office/drawing/2014/main" id="{6161129C-F6C6-8077-06FB-6DDAA83633DB}"/>
              </a:ext>
            </a:extLst>
          </p:cNvPr>
          <p:cNvGraphicFramePr>
            <a:graphicFrameLocks noChangeAspect="1"/>
          </p:cNvGraphicFramePr>
          <p:nvPr>
            <p:extLst>
              <p:ext uri="{D42A27DB-BD31-4B8C-83A1-F6EECF244321}">
                <p14:modId xmlns:p14="http://schemas.microsoft.com/office/powerpoint/2010/main" val="3296970504"/>
              </p:ext>
            </p:extLst>
          </p:nvPr>
        </p:nvGraphicFramePr>
        <p:xfrm>
          <a:off x="6473188" y="4933394"/>
          <a:ext cx="2670812" cy="1927622"/>
        </p:xfrm>
        <a:graphic>
          <a:graphicData uri="http://schemas.openxmlformats.org/presentationml/2006/ole">
            <mc:AlternateContent xmlns:mc="http://schemas.openxmlformats.org/markup-compatibility/2006">
              <mc:Choice xmlns:v="urn:schemas-microsoft-com:vml" Requires="v">
                <p:oleObj name="PHOTO-PAINT" r:id="rId5" imgW="10096200" imgH="7277040" progId="CorelPHOTOPAINT.Image.18">
                  <p:embed/>
                </p:oleObj>
              </mc:Choice>
              <mc:Fallback>
                <p:oleObj name="PHOTO-PAINT" r:id="rId5" imgW="10096200" imgH="7277040" progId="CorelPHOTOPAINT.Image.18">
                  <p:embed/>
                  <p:pic>
                    <p:nvPicPr>
                      <p:cNvPr id="3" name="Object 2">
                        <a:extLst>
                          <a:ext uri="{FF2B5EF4-FFF2-40B4-BE49-F238E27FC236}">
                            <a16:creationId xmlns:a16="http://schemas.microsoft.com/office/drawing/2014/main" id="{6161129C-F6C6-8077-06FB-6DDAA83633DB}"/>
                          </a:ext>
                        </a:extLst>
                      </p:cNvPr>
                      <p:cNvPicPr/>
                      <p:nvPr/>
                    </p:nvPicPr>
                    <p:blipFill>
                      <a:blip r:embed="rId6"/>
                      <a:stretch>
                        <a:fillRect/>
                      </a:stretch>
                    </p:blipFill>
                    <p:spPr>
                      <a:xfrm>
                        <a:off x="6473188" y="4933394"/>
                        <a:ext cx="2670812" cy="192762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4F118FFD-A637-1160-C961-90B5CF682F1E}"/>
              </a:ext>
            </a:extLst>
          </p:cNvPr>
          <p:cNvSpPr txBox="1"/>
          <p:nvPr/>
        </p:nvSpPr>
        <p:spPr>
          <a:xfrm>
            <a:off x="7668344" y="5301208"/>
            <a:ext cx="1118717" cy="1200329"/>
          </a:xfrm>
          <a:prstGeom prst="rect">
            <a:avLst/>
          </a:prstGeom>
          <a:noFill/>
        </p:spPr>
        <p:txBody>
          <a:bodyPr wrap="square" rtlCol="0">
            <a:spAutoFit/>
          </a:bodyPr>
          <a:lstStyle/>
          <a:p>
            <a:r>
              <a:rPr lang="en-AU" dirty="0">
                <a:solidFill>
                  <a:schemeClr val="bg1"/>
                </a:solidFill>
              </a:rPr>
              <a:t>Also available as e version</a:t>
            </a:r>
          </a:p>
        </p:txBody>
      </p:sp>
    </p:spTree>
    <p:extLst>
      <p:ext uri="{BB962C8B-B14F-4D97-AF65-F5344CB8AC3E}">
        <p14:creationId xmlns:p14="http://schemas.microsoft.com/office/powerpoint/2010/main" val="347807713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ED16-4265-EE29-7F77-B81C562E1C36}"/>
              </a:ext>
            </a:extLst>
          </p:cNvPr>
          <p:cNvSpPr>
            <a:spLocks noGrp="1"/>
          </p:cNvSpPr>
          <p:nvPr>
            <p:ph type="title"/>
          </p:nvPr>
        </p:nvSpPr>
        <p:spPr>
          <a:xfrm>
            <a:off x="276473" y="116632"/>
            <a:ext cx="8510588" cy="576064"/>
          </a:xfrm>
        </p:spPr>
        <p:txBody>
          <a:bodyPr/>
          <a:lstStyle/>
          <a:p>
            <a:r>
              <a:rPr lang="en-AU" dirty="0"/>
              <a:t>So what can we do about it?</a:t>
            </a:r>
          </a:p>
        </p:txBody>
      </p:sp>
      <p:pic>
        <p:nvPicPr>
          <p:cNvPr id="5" name="Content Placeholder 4">
            <a:extLst>
              <a:ext uri="{FF2B5EF4-FFF2-40B4-BE49-F238E27FC236}">
                <a16:creationId xmlns:a16="http://schemas.microsoft.com/office/drawing/2014/main" id="{0D21DC66-A13E-2A22-5812-28270BE3536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74900" y="2930897"/>
            <a:ext cx="8194199" cy="3810471"/>
          </a:xfrm>
        </p:spPr>
      </p:pic>
      <p:sp>
        <p:nvSpPr>
          <p:cNvPr id="3" name="TextBox 2">
            <a:extLst>
              <a:ext uri="{FF2B5EF4-FFF2-40B4-BE49-F238E27FC236}">
                <a16:creationId xmlns:a16="http://schemas.microsoft.com/office/drawing/2014/main" id="{DFB1E856-99B1-83DD-94C4-9560B6817243}"/>
              </a:ext>
            </a:extLst>
          </p:cNvPr>
          <p:cNvSpPr txBox="1"/>
          <p:nvPr/>
        </p:nvSpPr>
        <p:spPr>
          <a:xfrm>
            <a:off x="474900" y="1141318"/>
            <a:ext cx="8312161" cy="1384995"/>
          </a:xfrm>
          <a:prstGeom prst="rect">
            <a:avLst/>
          </a:prstGeom>
          <a:noFill/>
        </p:spPr>
        <p:txBody>
          <a:bodyPr wrap="square" rtlCol="0">
            <a:spAutoFit/>
          </a:bodyPr>
          <a:lstStyle/>
          <a:p>
            <a:r>
              <a:rPr lang="en-AU" sz="2800" dirty="0">
                <a:effectLst>
                  <a:outerShdw blurRad="38100" dist="38100" dir="2700000" algn="tl">
                    <a:srgbClr val="000000">
                      <a:alpha val="43137"/>
                    </a:srgbClr>
                  </a:outerShdw>
                </a:effectLst>
              </a:rPr>
              <a:t>Ch.2 discusses the “Carbon Budget” – how much more CO</a:t>
            </a:r>
            <a:r>
              <a:rPr lang="en-AU" sz="2800" baseline="-25000" dirty="0">
                <a:effectLst>
                  <a:outerShdw blurRad="38100" dist="38100" dir="2700000" algn="tl">
                    <a:srgbClr val="000000">
                      <a:alpha val="43137"/>
                    </a:srgbClr>
                  </a:outerShdw>
                </a:effectLst>
              </a:rPr>
              <a:t>2</a:t>
            </a:r>
            <a:r>
              <a:rPr lang="en-AU" sz="2800" dirty="0">
                <a:effectLst>
                  <a:outerShdw blurRad="38100" dist="38100" dir="2700000" algn="tl">
                    <a:srgbClr val="000000">
                      <a:alpha val="43137"/>
                    </a:srgbClr>
                  </a:outerShdw>
                </a:effectLst>
              </a:rPr>
              <a:t> can we put in the atmosphere without warming going beyond 1.5</a:t>
            </a:r>
            <a:r>
              <a:rPr lang="en-AU"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ºC</a:t>
            </a:r>
            <a:r>
              <a:rPr lang="en-AU" sz="2800" dirty="0">
                <a:effectLst>
                  <a:outerShdw blurRad="38100" dist="38100" dir="2700000" algn="tl">
                    <a:srgbClr val="000000">
                      <a:alpha val="43137"/>
                    </a:srgbClr>
                  </a:outerShdw>
                </a:effectLst>
              </a:rPr>
              <a:t> or 2.0</a:t>
            </a:r>
            <a:r>
              <a:rPr lang="en-AU"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ºC</a:t>
            </a:r>
            <a:endParaRPr lang="en-AU" sz="2800" dirty="0">
              <a:effectLst>
                <a:outerShdw blurRad="38100" dist="38100" dir="2700000" algn="tl">
                  <a:srgbClr val="000000">
                    <a:alpha val="43137"/>
                  </a:srgbClr>
                </a:outerShdw>
              </a:effectLst>
            </a:endParaRPr>
          </a:p>
        </p:txBody>
      </p:sp>
      <p:pic>
        <p:nvPicPr>
          <p:cNvPr id="4" name="Content Placeholder 8">
            <a:extLst>
              <a:ext uri="{FF2B5EF4-FFF2-40B4-BE49-F238E27FC236}">
                <a16:creationId xmlns:a16="http://schemas.microsoft.com/office/drawing/2014/main" id="{B031B0D2-94A6-7EED-BABD-9023660A0E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8311343" y="113068"/>
            <a:ext cx="715511" cy="1080120"/>
          </a:xfrm>
          <a:prstGeom prst="rect">
            <a:avLst/>
          </a:prstGeom>
          <a:noFill/>
          <a:ln w="9525">
            <a:noFill/>
            <a:miter lim="800000"/>
            <a:headEnd/>
            <a:tailEnd/>
          </a:ln>
          <a:effectLst/>
        </p:spPr>
      </p:pic>
    </p:spTree>
    <p:extLst>
      <p:ext uri="{BB962C8B-B14F-4D97-AF65-F5344CB8AC3E}">
        <p14:creationId xmlns:p14="http://schemas.microsoft.com/office/powerpoint/2010/main" val="106892536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1107650" y="0"/>
            <a:ext cx="5551438" cy="680120"/>
          </a:xfrm>
        </p:spPr>
        <p:txBody>
          <a:bodyPr/>
          <a:lstStyle/>
          <a:p>
            <a:r>
              <a:rPr lang="en-AU" sz="4000" dirty="0"/>
              <a:t>The Carbon Budget ???</a:t>
            </a:r>
          </a:p>
        </p:txBody>
      </p:sp>
      <p:pic>
        <p:nvPicPr>
          <p:cNvPr id="5" name="Content Placeholder 4">
            <a:extLst>
              <a:ext uri="{FF2B5EF4-FFF2-40B4-BE49-F238E27FC236}">
                <a16:creationId xmlns:a16="http://schemas.microsoft.com/office/drawing/2014/main" id="{D57435F9-4057-4CA5-AD95-39BD4A040E7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710823"/>
            <a:ext cx="7766738" cy="6147177"/>
          </a:xfrm>
        </p:spPr>
      </p:pic>
      <p:sp>
        <p:nvSpPr>
          <p:cNvPr id="3" name="TextBox 2">
            <a:extLst>
              <a:ext uri="{FF2B5EF4-FFF2-40B4-BE49-F238E27FC236}">
                <a16:creationId xmlns:a16="http://schemas.microsoft.com/office/drawing/2014/main" id="{DE998EEA-298D-4604-91FE-0EA8A1053E92}"/>
              </a:ext>
            </a:extLst>
          </p:cNvPr>
          <p:cNvSpPr txBox="1"/>
          <p:nvPr/>
        </p:nvSpPr>
        <p:spPr>
          <a:xfrm>
            <a:off x="7766738" y="1772816"/>
            <a:ext cx="1197750" cy="3693319"/>
          </a:xfrm>
          <a:prstGeom prst="rect">
            <a:avLst/>
          </a:prstGeom>
          <a:noFill/>
        </p:spPr>
        <p:txBody>
          <a:bodyPr wrap="square" rtlCol="0">
            <a:spAutoFit/>
          </a:bodyPr>
          <a:lstStyle/>
          <a:p>
            <a:r>
              <a:rPr lang="en-AU" dirty="0"/>
              <a:t>Annual global emissions </a:t>
            </a:r>
            <a:r>
              <a:rPr lang="en-AU" dirty="0">
                <a:sym typeface="Symbol" panose="05050102010706020507" pitchFamily="18" charset="2"/>
              </a:rPr>
              <a:t></a:t>
            </a:r>
            <a:r>
              <a:rPr lang="en-AU" dirty="0"/>
              <a:t> 50 GtCO</a:t>
            </a:r>
            <a:r>
              <a:rPr lang="en-AU" baseline="-25000" dirty="0"/>
              <a:t>2</a:t>
            </a:r>
            <a:r>
              <a:rPr lang="en-AU" sz="1200" dirty="0"/>
              <a:t>eq</a:t>
            </a:r>
            <a:endParaRPr lang="en-AU" dirty="0"/>
          </a:p>
          <a:p>
            <a:endParaRPr lang="en-AU" dirty="0"/>
          </a:p>
          <a:p>
            <a:r>
              <a:rPr lang="en-AU" dirty="0"/>
              <a:t>This was Jan 2018 so – so subtract </a:t>
            </a:r>
            <a:r>
              <a:rPr lang="en-AU" dirty="0" err="1"/>
              <a:t>abt</a:t>
            </a:r>
            <a:r>
              <a:rPr lang="en-AU" dirty="0"/>
              <a:t> 200 Gt from each of these!</a:t>
            </a:r>
          </a:p>
        </p:txBody>
      </p:sp>
    </p:spTree>
    <p:extLst>
      <p:ext uri="{BB962C8B-B14F-4D97-AF65-F5344CB8AC3E}">
        <p14:creationId xmlns:p14="http://schemas.microsoft.com/office/powerpoint/2010/main" val="74637527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414C26-DAE1-4B27-9E0A-15926919C9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8" y="260648"/>
            <a:ext cx="9140148" cy="5976664"/>
          </a:xfrm>
          <a:prstGeom prst="rect">
            <a:avLst/>
          </a:prstGeom>
        </p:spPr>
      </p:pic>
      <p:sp>
        <p:nvSpPr>
          <p:cNvPr id="6" name="TextBox 5">
            <a:extLst>
              <a:ext uri="{FF2B5EF4-FFF2-40B4-BE49-F238E27FC236}">
                <a16:creationId xmlns:a16="http://schemas.microsoft.com/office/drawing/2014/main" id="{2508166A-6595-4878-9D8B-546A72785FA2}"/>
              </a:ext>
            </a:extLst>
          </p:cNvPr>
          <p:cNvSpPr txBox="1"/>
          <p:nvPr/>
        </p:nvSpPr>
        <p:spPr>
          <a:xfrm>
            <a:off x="827584" y="6381328"/>
            <a:ext cx="8136904" cy="276999"/>
          </a:xfrm>
          <a:prstGeom prst="rect">
            <a:avLst/>
          </a:prstGeom>
          <a:noFill/>
        </p:spPr>
        <p:txBody>
          <a:bodyPr wrap="square" rtlCol="0">
            <a:spAutoFit/>
          </a:bodyPr>
          <a:lstStyle/>
          <a:p>
            <a:r>
              <a:rPr lang="en-AU" sz="1200" dirty="0">
                <a:solidFill>
                  <a:schemeClr val="tx1">
                    <a:lumMod val="75000"/>
                  </a:schemeClr>
                </a:solidFill>
              </a:rPr>
              <a:t>SOURCES:  STEFAN RAHMSTORF/GLOBAL CARBON  PROJECT; HTTP://GO.NATURE.COM/2RCPCRU</a:t>
            </a:r>
          </a:p>
        </p:txBody>
      </p:sp>
      <p:sp>
        <p:nvSpPr>
          <p:cNvPr id="2" name="TextBox 1">
            <a:extLst>
              <a:ext uri="{FF2B5EF4-FFF2-40B4-BE49-F238E27FC236}">
                <a16:creationId xmlns:a16="http://schemas.microsoft.com/office/drawing/2014/main" id="{C51D8D0B-6FE7-4352-818B-9BCF44FCD8F6}"/>
              </a:ext>
            </a:extLst>
          </p:cNvPr>
          <p:cNvSpPr txBox="1"/>
          <p:nvPr/>
        </p:nvSpPr>
        <p:spPr>
          <a:xfrm>
            <a:off x="7956376" y="476672"/>
            <a:ext cx="1656184" cy="461665"/>
          </a:xfrm>
          <a:prstGeom prst="rect">
            <a:avLst/>
          </a:prstGeom>
          <a:noFill/>
        </p:spPr>
        <p:txBody>
          <a:bodyPr wrap="square" rtlCol="0">
            <a:spAutoFit/>
          </a:bodyPr>
          <a:lstStyle/>
          <a:p>
            <a:r>
              <a:rPr lang="en-AU" sz="2400" b="1" dirty="0">
                <a:solidFill>
                  <a:schemeClr val="bg1">
                    <a:lumMod val="50000"/>
                  </a:schemeClr>
                </a:solidFill>
              </a:rPr>
              <a:t>2016</a:t>
            </a:r>
          </a:p>
        </p:txBody>
      </p:sp>
    </p:spTree>
    <p:extLst>
      <p:ext uri="{BB962C8B-B14F-4D97-AF65-F5344CB8AC3E}">
        <p14:creationId xmlns:p14="http://schemas.microsoft.com/office/powerpoint/2010/main" val="122550246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C864B2-7D2B-6056-A01D-D905546633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60432" y="6497660"/>
            <a:ext cx="609600" cy="276225"/>
          </a:xfrm>
          <a:prstGeom prst="rect">
            <a:avLst/>
          </a:prstGeom>
        </p:spPr>
      </p:pic>
      <p:pic>
        <p:nvPicPr>
          <p:cNvPr id="5" name="Picture 4">
            <a:extLst>
              <a:ext uri="{FF2B5EF4-FFF2-40B4-BE49-F238E27FC236}">
                <a16:creationId xmlns:a16="http://schemas.microsoft.com/office/drawing/2014/main" id="{B21F7F13-A071-E398-8DC8-F18B31D02B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5774"/>
          </a:xfrm>
          <a:prstGeom prst="rect">
            <a:avLst/>
          </a:prstGeom>
        </p:spPr>
      </p:pic>
      <p:sp>
        <p:nvSpPr>
          <p:cNvPr id="2" name="TextBox 1">
            <a:extLst>
              <a:ext uri="{FF2B5EF4-FFF2-40B4-BE49-F238E27FC236}">
                <a16:creationId xmlns:a16="http://schemas.microsoft.com/office/drawing/2014/main" id="{255C467E-8A27-E194-E7AA-B4F13CECEB0B}"/>
              </a:ext>
            </a:extLst>
          </p:cNvPr>
          <p:cNvSpPr txBox="1"/>
          <p:nvPr/>
        </p:nvSpPr>
        <p:spPr>
          <a:xfrm>
            <a:off x="1835696" y="6435331"/>
            <a:ext cx="7056784" cy="338554"/>
          </a:xfrm>
          <a:prstGeom prst="rect">
            <a:avLst/>
          </a:prstGeom>
          <a:noFill/>
        </p:spPr>
        <p:txBody>
          <a:bodyPr wrap="square" rtlCol="0">
            <a:spAutoFit/>
          </a:bodyPr>
          <a:lstStyle/>
          <a:p>
            <a:r>
              <a:rPr lang="en-AU" sz="1600" dirty="0">
                <a:solidFill>
                  <a:srgbClr val="000000"/>
                </a:solidFill>
              </a:rPr>
              <a:t>NDC = Nationally Determined Contributions   SSP = Shared Socioeconomic Pathway</a:t>
            </a:r>
          </a:p>
        </p:txBody>
      </p:sp>
    </p:spTree>
    <p:extLst>
      <p:ext uri="{BB962C8B-B14F-4D97-AF65-F5344CB8AC3E}">
        <p14:creationId xmlns:p14="http://schemas.microsoft.com/office/powerpoint/2010/main" val="66434015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328910-139C-51F8-7A53-8FAD5B5BB9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64" y="84115"/>
            <a:ext cx="9144000" cy="6006177"/>
          </a:xfrm>
          <a:prstGeom prst="rect">
            <a:avLst/>
          </a:prstGeom>
        </p:spPr>
      </p:pic>
      <p:sp>
        <p:nvSpPr>
          <p:cNvPr id="4" name="TextBox 3">
            <a:extLst>
              <a:ext uri="{FF2B5EF4-FFF2-40B4-BE49-F238E27FC236}">
                <a16:creationId xmlns:a16="http://schemas.microsoft.com/office/drawing/2014/main" id="{AC3B7184-B2CC-C18D-6161-E647CC947F5C}"/>
              </a:ext>
            </a:extLst>
          </p:cNvPr>
          <p:cNvSpPr txBox="1"/>
          <p:nvPr/>
        </p:nvSpPr>
        <p:spPr>
          <a:xfrm>
            <a:off x="1953828" y="567653"/>
            <a:ext cx="1206975" cy="400110"/>
          </a:xfrm>
          <a:prstGeom prst="rect">
            <a:avLst/>
          </a:prstGeom>
          <a:noFill/>
        </p:spPr>
        <p:txBody>
          <a:bodyPr wrap="square" rtlCol="0">
            <a:spAutoFit/>
          </a:bodyPr>
          <a:lstStyle/>
          <a:p>
            <a:r>
              <a:rPr lang="en-AU" sz="2000" dirty="0">
                <a:solidFill>
                  <a:srgbClr val="C00000"/>
                </a:solidFill>
                <a:effectLst>
                  <a:outerShdw blurRad="38100" dist="38100" dir="2700000" algn="tl">
                    <a:srgbClr val="000000">
                      <a:alpha val="43137"/>
                    </a:srgbClr>
                  </a:outerShdw>
                </a:effectLst>
              </a:rPr>
              <a:t>Warming</a:t>
            </a:r>
          </a:p>
        </p:txBody>
      </p:sp>
      <p:sp>
        <p:nvSpPr>
          <p:cNvPr id="5" name="TextBox 4">
            <a:extLst>
              <a:ext uri="{FF2B5EF4-FFF2-40B4-BE49-F238E27FC236}">
                <a16:creationId xmlns:a16="http://schemas.microsoft.com/office/drawing/2014/main" id="{67D68886-41B1-0EEB-153B-79EABE44F75C}"/>
              </a:ext>
            </a:extLst>
          </p:cNvPr>
          <p:cNvSpPr txBox="1"/>
          <p:nvPr/>
        </p:nvSpPr>
        <p:spPr>
          <a:xfrm>
            <a:off x="6372200" y="413765"/>
            <a:ext cx="1296144" cy="707886"/>
          </a:xfrm>
          <a:prstGeom prst="rect">
            <a:avLst/>
          </a:prstGeom>
          <a:noFill/>
        </p:spPr>
        <p:txBody>
          <a:bodyPr wrap="square" rtlCol="0">
            <a:spAutoFit/>
          </a:bodyPr>
          <a:lstStyle/>
          <a:p>
            <a:r>
              <a:rPr lang="en-AU" sz="2000" dirty="0">
                <a:solidFill>
                  <a:srgbClr val="C00000"/>
                </a:solidFill>
                <a:effectLst>
                  <a:outerShdw blurRad="38100" dist="38100" dir="2700000" algn="tl">
                    <a:srgbClr val="000000">
                      <a:alpha val="43137"/>
                    </a:srgbClr>
                  </a:outerShdw>
                </a:effectLst>
              </a:rPr>
              <a:t>GHG emissions</a:t>
            </a:r>
            <a:endParaRPr lang="en-AU" dirty="0">
              <a:solidFill>
                <a:srgbClr val="C00000"/>
              </a:solidFill>
              <a:effectLst>
                <a:outerShdw blurRad="38100" dist="38100" dir="2700000" algn="tl">
                  <a:srgbClr val="000000">
                    <a:alpha val="43137"/>
                  </a:srgbClr>
                </a:outerShdw>
              </a:effectLst>
            </a:endParaRPr>
          </a:p>
        </p:txBody>
      </p:sp>
      <p:sp>
        <p:nvSpPr>
          <p:cNvPr id="6" name="Oval 5">
            <a:extLst>
              <a:ext uri="{FF2B5EF4-FFF2-40B4-BE49-F238E27FC236}">
                <a16:creationId xmlns:a16="http://schemas.microsoft.com/office/drawing/2014/main" id="{EC6E71B1-CD30-A518-84ED-77971CDB88D5}"/>
              </a:ext>
            </a:extLst>
          </p:cNvPr>
          <p:cNvSpPr/>
          <p:nvPr/>
        </p:nvSpPr>
        <p:spPr bwMode="auto">
          <a:xfrm flipV="1">
            <a:off x="4582160" y="1700808"/>
            <a:ext cx="288032" cy="288032"/>
          </a:xfrm>
          <a:prstGeom prst="ellipse">
            <a:avLst/>
          </a:prstGeom>
          <a:no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7" name="TextBox 6">
            <a:extLst>
              <a:ext uri="{FF2B5EF4-FFF2-40B4-BE49-F238E27FC236}">
                <a16:creationId xmlns:a16="http://schemas.microsoft.com/office/drawing/2014/main" id="{633F8B19-7EF3-EEE3-4BAA-65EEEFF8F8C7}"/>
              </a:ext>
            </a:extLst>
          </p:cNvPr>
          <p:cNvSpPr txBox="1"/>
          <p:nvPr/>
        </p:nvSpPr>
        <p:spPr>
          <a:xfrm>
            <a:off x="5436096" y="5971529"/>
            <a:ext cx="2664296" cy="707886"/>
          </a:xfrm>
          <a:prstGeom prst="rect">
            <a:avLst/>
          </a:prstGeom>
          <a:noFill/>
        </p:spPr>
        <p:txBody>
          <a:bodyPr wrap="square" rtlCol="0">
            <a:spAutoFit/>
          </a:bodyPr>
          <a:lstStyle/>
          <a:p>
            <a:r>
              <a:rPr lang="en-AU" sz="4000" dirty="0">
                <a:effectLst>
                  <a:outerShdw blurRad="38100" dist="38100" dir="2700000" algn="tl">
                    <a:srgbClr val="000000">
                      <a:alpha val="43137"/>
                    </a:srgbClr>
                  </a:outerShdw>
                </a:effectLst>
              </a:rPr>
              <a:t>But…</a:t>
            </a:r>
            <a:endParaRPr lang="en-AU"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67C06688-AE40-0DD0-8956-D64B1D6920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0432" y="6497660"/>
            <a:ext cx="609600" cy="276225"/>
          </a:xfrm>
          <a:prstGeom prst="rect">
            <a:avLst/>
          </a:prstGeom>
        </p:spPr>
      </p:pic>
    </p:spTree>
    <p:extLst>
      <p:ext uri="{BB962C8B-B14F-4D97-AF65-F5344CB8AC3E}">
        <p14:creationId xmlns:p14="http://schemas.microsoft.com/office/powerpoint/2010/main" val="2906954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4468BE-4F9E-BE15-DA7D-A1AFB8D30F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0198"/>
            <a:ext cx="9144000" cy="6097604"/>
          </a:xfrm>
          <a:prstGeom prst="rect">
            <a:avLst/>
          </a:prstGeom>
        </p:spPr>
      </p:pic>
      <p:pic>
        <p:nvPicPr>
          <p:cNvPr id="6" name="Picture 5">
            <a:extLst>
              <a:ext uri="{FF2B5EF4-FFF2-40B4-BE49-F238E27FC236}">
                <a16:creationId xmlns:a16="http://schemas.microsoft.com/office/drawing/2014/main" id="{245A2EA6-A549-B46D-55AC-C70EA03B19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80198"/>
            <a:ext cx="9144000" cy="6097604"/>
          </a:xfrm>
          <a:prstGeom prst="rect">
            <a:avLst/>
          </a:prstGeom>
        </p:spPr>
      </p:pic>
      <p:pic>
        <p:nvPicPr>
          <p:cNvPr id="3" name="Picture 2">
            <a:extLst>
              <a:ext uri="{FF2B5EF4-FFF2-40B4-BE49-F238E27FC236}">
                <a16:creationId xmlns:a16="http://schemas.microsoft.com/office/drawing/2014/main" id="{7659867D-8C33-E97D-C0C2-38EB549DAFA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9592" y="620687"/>
            <a:ext cx="6552728" cy="5350823"/>
          </a:xfrm>
          <a:prstGeom prst="rect">
            <a:avLst/>
          </a:prstGeom>
        </p:spPr>
      </p:pic>
    </p:spTree>
    <p:extLst>
      <p:ext uri="{BB962C8B-B14F-4D97-AF65-F5344CB8AC3E}">
        <p14:creationId xmlns:p14="http://schemas.microsoft.com/office/powerpoint/2010/main" val="15924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B7217-AB5D-9237-3E1A-E18C10534B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20"/>
            <a:ext cx="9144000" cy="6853160"/>
          </a:xfrm>
          <a:prstGeom prst="rect">
            <a:avLst/>
          </a:prstGeom>
        </p:spPr>
      </p:pic>
      <p:pic>
        <p:nvPicPr>
          <p:cNvPr id="5" name="Picture 4">
            <a:extLst>
              <a:ext uri="{FF2B5EF4-FFF2-40B4-BE49-F238E27FC236}">
                <a16:creationId xmlns:a16="http://schemas.microsoft.com/office/drawing/2014/main" id="{A481D435-76D2-BBE5-FCA7-6570BDA4F8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132856"/>
            <a:ext cx="8715820" cy="432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5935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B6C338-67FE-07E1-448F-96FBA653B1A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945" y="183808"/>
            <a:ext cx="9197945" cy="6413544"/>
          </a:xfrm>
          <a:prstGeom prst="rect">
            <a:avLst/>
          </a:prstGeom>
        </p:spPr>
      </p:pic>
      <p:pic>
        <p:nvPicPr>
          <p:cNvPr id="4" name="Picture 3">
            <a:extLst>
              <a:ext uri="{FF2B5EF4-FFF2-40B4-BE49-F238E27FC236}">
                <a16:creationId xmlns:a16="http://schemas.microsoft.com/office/drawing/2014/main" id="{B2FFEE47-11D3-3606-958E-4CD2C5A8DD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0432" y="56431"/>
            <a:ext cx="609600" cy="276225"/>
          </a:xfrm>
          <a:prstGeom prst="rect">
            <a:avLst/>
          </a:prstGeom>
        </p:spPr>
      </p:pic>
    </p:spTree>
    <p:extLst>
      <p:ext uri="{BB962C8B-B14F-4D97-AF65-F5344CB8AC3E}">
        <p14:creationId xmlns:p14="http://schemas.microsoft.com/office/powerpoint/2010/main" val="349742190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FD1F3B-98B4-6E77-ECE0-256FA7723912}"/>
              </a:ext>
            </a:extLst>
          </p:cNvPr>
          <p:cNvSpPr txBox="1"/>
          <p:nvPr/>
        </p:nvSpPr>
        <p:spPr>
          <a:xfrm>
            <a:off x="251520" y="5589240"/>
            <a:ext cx="72728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Table 2.9 showing our “fair share” of remaining budget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Assuming we are allowed 0.97% of remaining budget, or </a:t>
            </a:r>
            <a:r>
              <a:rPr kumimoji="0" lang="en-AU" sz="20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three times </a:t>
            </a: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our world population share of 0.33%</a:t>
            </a:r>
          </a:p>
        </p:txBody>
      </p:sp>
      <p:pic>
        <p:nvPicPr>
          <p:cNvPr id="5" name="Picture 4">
            <a:extLst>
              <a:ext uri="{FF2B5EF4-FFF2-40B4-BE49-F238E27FC236}">
                <a16:creationId xmlns:a16="http://schemas.microsoft.com/office/drawing/2014/main" id="{794CEA93-8C29-C64D-0942-B18DCB9E55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71"/>
            <a:ext cx="9144000" cy="5588169"/>
          </a:xfrm>
          <a:prstGeom prst="rect">
            <a:avLst/>
          </a:prstGeom>
        </p:spPr>
      </p:pic>
      <p:pic>
        <p:nvPicPr>
          <p:cNvPr id="2" name="Picture 1">
            <a:extLst>
              <a:ext uri="{FF2B5EF4-FFF2-40B4-BE49-F238E27FC236}">
                <a16:creationId xmlns:a16="http://schemas.microsoft.com/office/drawing/2014/main" id="{905E59DC-D54D-F3C4-E70C-D7055D5B2A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0432" y="56431"/>
            <a:ext cx="609600" cy="276225"/>
          </a:xfrm>
          <a:prstGeom prst="rect">
            <a:avLst/>
          </a:prstGeom>
        </p:spPr>
      </p:pic>
      <p:grpSp>
        <p:nvGrpSpPr>
          <p:cNvPr id="8" name="Group 7">
            <a:extLst>
              <a:ext uri="{FF2B5EF4-FFF2-40B4-BE49-F238E27FC236}">
                <a16:creationId xmlns:a16="http://schemas.microsoft.com/office/drawing/2014/main" id="{14B679B8-74B2-6C4D-8348-C467128C6CD1}"/>
              </a:ext>
            </a:extLst>
          </p:cNvPr>
          <p:cNvGrpSpPr/>
          <p:nvPr/>
        </p:nvGrpSpPr>
        <p:grpSpPr>
          <a:xfrm>
            <a:off x="5364088" y="3038376"/>
            <a:ext cx="3456384" cy="1015663"/>
            <a:chOff x="5364088" y="3038376"/>
            <a:chExt cx="3456384" cy="1015663"/>
          </a:xfrm>
        </p:grpSpPr>
        <p:sp>
          <p:nvSpPr>
            <p:cNvPr id="3" name="TextBox 2">
              <a:extLst>
                <a:ext uri="{FF2B5EF4-FFF2-40B4-BE49-F238E27FC236}">
                  <a16:creationId xmlns:a16="http://schemas.microsoft.com/office/drawing/2014/main" id="{09557F17-8BDC-64D4-7023-AE0D668107C2}"/>
                </a:ext>
              </a:extLst>
            </p:cNvPr>
            <p:cNvSpPr txBox="1"/>
            <p:nvPr/>
          </p:nvSpPr>
          <p:spPr>
            <a:xfrm>
              <a:off x="6660232" y="3038376"/>
              <a:ext cx="2160240" cy="1015663"/>
            </a:xfrm>
            <a:prstGeom prst="rect">
              <a:avLst/>
            </a:prstGeom>
            <a:noFill/>
          </p:spPr>
          <p:txBody>
            <a:bodyPr wrap="square" rtlCol="0">
              <a:spAutoFit/>
            </a:bodyPr>
            <a:lstStyle/>
            <a:p>
              <a:r>
                <a:rPr lang="en-AU" sz="2000" b="1" dirty="0">
                  <a:solidFill>
                    <a:srgbClr val="C00000"/>
                  </a:solidFill>
                </a:rPr>
                <a:t>Need more like </a:t>
              </a:r>
            </a:p>
            <a:p>
              <a:r>
                <a:rPr lang="en-AU" sz="2000" b="1" dirty="0">
                  <a:solidFill>
                    <a:srgbClr val="C00000"/>
                  </a:solidFill>
                </a:rPr>
                <a:t>70% or 80% cuts</a:t>
              </a:r>
            </a:p>
            <a:p>
              <a:r>
                <a:rPr lang="en-AU" sz="2000" b="1" dirty="0">
                  <a:solidFill>
                    <a:srgbClr val="C00000"/>
                  </a:solidFill>
                </a:rPr>
                <a:t>by 2030</a:t>
              </a:r>
            </a:p>
          </p:txBody>
        </p:sp>
        <p:cxnSp>
          <p:nvCxnSpPr>
            <p:cNvPr id="7" name="Straight Arrow Connector 6">
              <a:extLst>
                <a:ext uri="{FF2B5EF4-FFF2-40B4-BE49-F238E27FC236}">
                  <a16:creationId xmlns:a16="http://schemas.microsoft.com/office/drawing/2014/main" id="{A0726C45-26F8-779A-41B3-EE166F0F4D67}"/>
                </a:ext>
              </a:extLst>
            </p:cNvPr>
            <p:cNvCxnSpPr/>
            <p:nvPr/>
          </p:nvCxnSpPr>
          <p:spPr bwMode="auto">
            <a:xfrm flipH="1">
              <a:off x="5364088" y="3546207"/>
              <a:ext cx="1296144" cy="170825"/>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grpSp>
    </p:spTree>
    <p:extLst>
      <p:ext uri="{BB962C8B-B14F-4D97-AF65-F5344CB8AC3E}">
        <p14:creationId xmlns:p14="http://schemas.microsoft.com/office/powerpoint/2010/main" val="183680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F22DA7-3F7B-1113-80F5-9BAB85D30A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116632"/>
            <a:ext cx="6829425" cy="3962400"/>
          </a:xfrm>
          <a:prstGeom prst="rect">
            <a:avLst/>
          </a:prstGeom>
        </p:spPr>
      </p:pic>
      <p:sp>
        <p:nvSpPr>
          <p:cNvPr id="11" name="TextBox 10">
            <a:extLst>
              <a:ext uri="{FF2B5EF4-FFF2-40B4-BE49-F238E27FC236}">
                <a16:creationId xmlns:a16="http://schemas.microsoft.com/office/drawing/2014/main" id="{68E1A01A-C300-3628-EE93-58B070EAE231}"/>
              </a:ext>
            </a:extLst>
          </p:cNvPr>
          <p:cNvSpPr txBox="1"/>
          <p:nvPr/>
        </p:nvSpPr>
        <p:spPr>
          <a:xfrm>
            <a:off x="827584" y="4581128"/>
            <a:ext cx="72728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Table from Ch.2 showing remaining GHG budget calculated from 2013 for different temperature targets…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But how long will that last?</a:t>
            </a:r>
          </a:p>
        </p:txBody>
      </p:sp>
      <p:pic>
        <p:nvPicPr>
          <p:cNvPr id="5" name="Picture 4">
            <a:extLst>
              <a:ext uri="{FF2B5EF4-FFF2-40B4-BE49-F238E27FC236}">
                <a16:creationId xmlns:a16="http://schemas.microsoft.com/office/drawing/2014/main" id="{644DA966-8B22-24A2-76EF-C909CCCC28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4" y="580383"/>
            <a:ext cx="9144000" cy="6277617"/>
          </a:xfrm>
          <a:prstGeom prst="rect">
            <a:avLst/>
          </a:prstGeom>
        </p:spPr>
      </p:pic>
      <p:sp>
        <p:nvSpPr>
          <p:cNvPr id="10" name="TextBox 9">
            <a:extLst>
              <a:ext uri="{FF2B5EF4-FFF2-40B4-BE49-F238E27FC236}">
                <a16:creationId xmlns:a16="http://schemas.microsoft.com/office/drawing/2014/main" id="{CA1AA354-9236-7610-86C9-3C14236B9E6E}"/>
              </a:ext>
            </a:extLst>
          </p:cNvPr>
          <p:cNvSpPr txBox="1"/>
          <p:nvPr/>
        </p:nvSpPr>
        <p:spPr>
          <a:xfrm>
            <a:off x="6467116" y="2564904"/>
            <a:ext cx="25202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a:ea typeface="+mn-ea"/>
                <a:cs typeface="+mn-cs"/>
              </a:rPr>
              <a:t>So at around 50 </a:t>
            </a:r>
            <a:r>
              <a:rPr kumimoji="0" lang="en-AU" sz="1800" b="0" i="0" u="none" strike="noStrike" kern="1200" cap="none" spc="0" normalizeH="0" baseline="0" noProof="0" dirty="0" err="1">
                <a:ln>
                  <a:noFill/>
                </a:ln>
                <a:solidFill>
                  <a:srgbClr val="000000"/>
                </a:solidFill>
                <a:effectLst/>
                <a:uLnTx/>
                <a:uFillTx/>
                <a:latin typeface="Calibri"/>
                <a:ea typeface="+mn-ea"/>
                <a:cs typeface="+mn-cs"/>
              </a:rPr>
              <a:t>Bt</a:t>
            </a:r>
            <a:r>
              <a:rPr kumimoji="0" lang="en-AU" sz="1800" b="0" i="0" u="none" strike="noStrike" kern="1200" cap="none" spc="0" normalizeH="0" baseline="0" noProof="0" dirty="0">
                <a:ln>
                  <a:noFill/>
                </a:ln>
                <a:solidFill>
                  <a:srgbClr val="000000"/>
                </a:solidFill>
                <a:effectLst/>
                <a:uLnTx/>
                <a:uFillTx/>
                <a:latin typeface="Calibri"/>
                <a:ea typeface="+mn-ea"/>
                <a:cs typeface="+mn-cs"/>
              </a:rPr>
              <a:t>/</a:t>
            </a:r>
            <a:r>
              <a:rPr kumimoji="0" lang="en-AU" sz="1800" b="0" i="0" u="none" strike="noStrike" kern="1200" cap="none" spc="0" normalizeH="0" baseline="0" noProof="0" dirty="0" err="1">
                <a:ln>
                  <a:noFill/>
                </a:ln>
                <a:solidFill>
                  <a:srgbClr val="000000"/>
                </a:solidFill>
                <a:effectLst/>
                <a:uLnTx/>
                <a:uFillTx/>
                <a:latin typeface="Calibri"/>
                <a:ea typeface="+mn-ea"/>
                <a:cs typeface="+mn-cs"/>
              </a:rPr>
              <a:t>yr</a:t>
            </a:r>
            <a:r>
              <a:rPr kumimoji="0" lang="en-AU" sz="1800" b="0" i="0" u="none" strike="noStrike" kern="1200" cap="none" spc="0" normalizeH="0" baseline="0" noProof="0" dirty="0">
                <a:ln>
                  <a:noFill/>
                </a:ln>
                <a:solidFill>
                  <a:srgbClr val="000000"/>
                </a:solidFill>
                <a:effectLst/>
                <a:uLnTx/>
                <a:uFillTx/>
                <a:latin typeface="Calibri"/>
                <a:ea typeface="+mn-ea"/>
                <a:cs typeface="+mn-cs"/>
              </a:rPr>
              <a:t> from 2013 to 2022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000000"/>
                </a:solidFill>
                <a:latin typeface="Calibri"/>
              </a:rPr>
              <a:t>500</a:t>
            </a:r>
            <a:r>
              <a:rPr kumimoji="0" lang="en-AU" sz="1800" b="0" i="0" u="none" strike="noStrike" kern="1200" cap="none" spc="0" normalizeH="0" baseline="0" noProof="0" dirty="0">
                <a:ln>
                  <a:noFill/>
                </a:ln>
                <a:solidFill>
                  <a:srgbClr val="000000"/>
                </a:solidFill>
                <a:effectLst/>
                <a:uLnTx/>
                <a:uFillTx/>
                <a:latin typeface="Calibri"/>
                <a:ea typeface="+mn-ea"/>
                <a:cs typeface="+mn-cs"/>
              </a:rPr>
              <a:t> </a:t>
            </a:r>
            <a:r>
              <a:rPr kumimoji="0" lang="en-AU" sz="1800" b="0" i="0" u="none" strike="noStrike" kern="1200" cap="none" spc="0" normalizeH="0" baseline="0" noProof="0" dirty="0" err="1">
                <a:ln>
                  <a:noFill/>
                </a:ln>
                <a:solidFill>
                  <a:srgbClr val="000000"/>
                </a:solidFill>
                <a:effectLst/>
                <a:uLnTx/>
                <a:uFillTx/>
                <a:latin typeface="Calibri"/>
                <a:ea typeface="+mn-ea"/>
                <a:cs typeface="+mn-cs"/>
              </a:rPr>
              <a:t>Bt</a:t>
            </a:r>
            <a:r>
              <a:rPr kumimoji="0" lang="en-AU" sz="1800" b="0" i="0" u="none" strike="noStrike" kern="1200" cap="none" spc="0" normalizeH="0" baseline="0" noProof="0" dirty="0">
                <a:ln>
                  <a:noFill/>
                </a:ln>
                <a:solidFill>
                  <a:srgbClr val="000000"/>
                </a:solidFill>
                <a:effectLst/>
                <a:uLnTx/>
                <a:uFillTx/>
                <a:latin typeface="Calibri"/>
                <a:ea typeface="+mn-ea"/>
                <a:cs typeface="+mn-cs"/>
              </a:rPr>
              <a:t> total emissions</a:t>
            </a:r>
          </a:p>
        </p:txBody>
      </p:sp>
      <p:sp>
        <p:nvSpPr>
          <p:cNvPr id="12" name="TextBox 11">
            <a:extLst>
              <a:ext uri="{FF2B5EF4-FFF2-40B4-BE49-F238E27FC236}">
                <a16:creationId xmlns:a16="http://schemas.microsoft.com/office/drawing/2014/main" id="{707CFFDA-EA85-E59B-B182-37D6EF5E29DD}"/>
              </a:ext>
            </a:extLst>
          </p:cNvPr>
          <p:cNvSpPr txBox="1"/>
          <p:nvPr/>
        </p:nvSpPr>
        <p:spPr>
          <a:xfrm>
            <a:off x="5081072" y="4996626"/>
            <a:ext cx="4032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a:ea typeface="+mn-ea"/>
                <a:cs typeface="+mn-cs"/>
              </a:rPr>
              <a:t>Note: 1 billion t (</a:t>
            </a:r>
            <a:r>
              <a:rPr kumimoji="0" lang="en-AU" sz="1800" b="0" i="0" u="none" strike="noStrike" kern="1200" cap="none" spc="0" normalizeH="0" baseline="0" noProof="0" dirty="0" err="1">
                <a:ln>
                  <a:noFill/>
                </a:ln>
                <a:solidFill>
                  <a:srgbClr val="000000"/>
                </a:solidFill>
                <a:effectLst/>
                <a:uLnTx/>
                <a:uFillTx/>
                <a:latin typeface="Calibri"/>
                <a:ea typeface="+mn-ea"/>
                <a:cs typeface="+mn-cs"/>
              </a:rPr>
              <a:t>Bt</a:t>
            </a:r>
            <a:r>
              <a:rPr kumimoji="0" lang="en-AU" sz="1800" b="0" i="0" u="none" strike="noStrike" kern="1200" cap="none" spc="0" normalizeH="0" baseline="0" noProof="0" dirty="0">
                <a:ln>
                  <a:noFill/>
                </a:ln>
                <a:solidFill>
                  <a:srgbClr val="000000"/>
                </a:solidFill>
                <a:effectLst/>
                <a:uLnTx/>
                <a:uFillTx/>
                <a:latin typeface="Calibri"/>
                <a:ea typeface="+mn-ea"/>
                <a:cs typeface="+mn-cs"/>
              </a:rPr>
              <a:t>) = 1 Gt (Gigatonne) </a:t>
            </a:r>
          </a:p>
        </p:txBody>
      </p:sp>
    </p:spTree>
    <p:extLst>
      <p:ext uri="{BB962C8B-B14F-4D97-AF65-F5344CB8AC3E}">
        <p14:creationId xmlns:p14="http://schemas.microsoft.com/office/powerpoint/2010/main" val="46967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F22DA7-3F7B-1113-80F5-9BAB85D30A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116632"/>
            <a:ext cx="6829425" cy="3962400"/>
          </a:xfrm>
          <a:prstGeom prst="rect">
            <a:avLst/>
          </a:prstGeom>
        </p:spPr>
      </p:pic>
      <p:sp>
        <p:nvSpPr>
          <p:cNvPr id="10" name="TextBox 9">
            <a:extLst>
              <a:ext uri="{FF2B5EF4-FFF2-40B4-BE49-F238E27FC236}">
                <a16:creationId xmlns:a16="http://schemas.microsoft.com/office/drawing/2014/main" id="{CA1AA354-9236-7610-86C9-3C14236B9E6E}"/>
              </a:ext>
            </a:extLst>
          </p:cNvPr>
          <p:cNvSpPr txBox="1"/>
          <p:nvPr/>
        </p:nvSpPr>
        <p:spPr>
          <a:xfrm>
            <a:off x="899592" y="4221088"/>
            <a:ext cx="55446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uLnTx/>
                <a:uFillTx/>
                <a:latin typeface="Calibri"/>
                <a:ea typeface="+mn-ea"/>
                <a:cs typeface="+mn-cs"/>
              </a:rPr>
              <a:t>So subtract </a:t>
            </a:r>
            <a:r>
              <a:rPr lang="en-AU" sz="2800" dirty="0">
                <a:solidFill>
                  <a:srgbClr val="FFFFFF"/>
                </a:solidFill>
                <a:latin typeface="Calibri"/>
              </a:rPr>
              <a:t>500</a:t>
            </a:r>
            <a:r>
              <a:rPr kumimoji="0" lang="en-AU" sz="2800" b="0" i="0" u="none" strike="noStrike" kern="1200" cap="none" spc="0" normalizeH="0" baseline="0" noProof="0" dirty="0">
                <a:ln>
                  <a:noFill/>
                </a:ln>
                <a:solidFill>
                  <a:srgbClr val="FFFFFF"/>
                </a:solidFill>
                <a:effectLst/>
                <a:uLnTx/>
                <a:uFillTx/>
                <a:latin typeface="Calibri"/>
                <a:ea typeface="+mn-ea"/>
                <a:cs typeface="+mn-cs"/>
              </a:rPr>
              <a:t> Gt give us</a:t>
            </a:r>
          </a:p>
        </p:txBody>
      </p:sp>
      <p:sp>
        <p:nvSpPr>
          <p:cNvPr id="2" name="TextBox 1">
            <a:extLst>
              <a:ext uri="{FF2B5EF4-FFF2-40B4-BE49-F238E27FC236}">
                <a16:creationId xmlns:a16="http://schemas.microsoft.com/office/drawing/2014/main" id="{155F6975-3D7B-4676-95A8-1FBE25F86155}"/>
              </a:ext>
            </a:extLst>
          </p:cNvPr>
          <p:cNvSpPr txBox="1"/>
          <p:nvPr/>
        </p:nvSpPr>
        <p:spPr>
          <a:xfrm>
            <a:off x="5580112" y="2636912"/>
            <a:ext cx="864096"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200" b="1" i="0" u="none" strike="noStrike" kern="1200" cap="none" spc="0" normalizeH="0" baseline="0" noProof="0" dirty="0">
                <a:ln>
                  <a:noFill/>
                </a:ln>
                <a:solidFill>
                  <a:srgbClr val="FF0000"/>
                </a:solidFill>
                <a:effectLst/>
                <a:uLnTx/>
                <a:uFillTx/>
                <a:latin typeface="Calibri"/>
                <a:ea typeface="+mn-ea"/>
                <a:cs typeface="+mn-cs"/>
              </a:rPr>
              <a:t>350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200" b="1" i="0" u="none" strike="noStrike" kern="1200" cap="none" spc="0" normalizeH="0" baseline="0" noProof="0" dirty="0">
                <a:ln>
                  <a:noFill/>
                </a:ln>
                <a:solidFill>
                  <a:srgbClr val="FF0000"/>
                </a:solidFill>
                <a:effectLst/>
                <a:uLnTx/>
                <a:uFillTx/>
                <a:latin typeface="Calibri"/>
                <a:ea typeface="+mn-ea"/>
                <a:cs typeface="+mn-cs"/>
              </a:rPr>
              <a:t>500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200" b="1" i="0" u="none" strike="noStrike" kern="1200" cap="none" spc="0" normalizeH="0" baseline="0" noProof="0" dirty="0">
                <a:ln>
                  <a:noFill/>
                </a:ln>
                <a:solidFill>
                  <a:srgbClr val="FF0000"/>
                </a:solidFill>
                <a:effectLst/>
                <a:uLnTx/>
                <a:uFillTx/>
                <a:latin typeface="Calibri"/>
                <a:ea typeface="+mn-ea"/>
                <a:cs typeface="+mn-cs"/>
              </a:rPr>
              <a:t>800</a:t>
            </a:r>
          </a:p>
        </p:txBody>
      </p:sp>
      <p:sp>
        <p:nvSpPr>
          <p:cNvPr id="4" name="TextBox 3">
            <a:extLst>
              <a:ext uri="{FF2B5EF4-FFF2-40B4-BE49-F238E27FC236}">
                <a16:creationId xmlns:a16="http://schemas.microsoft.com/office/drawing/2014/main" id="{6A500772-26E9-0137-A8DA-621B99229650}"/>
              </a:ext>
            </a:extLst>
          </p:cNvPr>
          <p:cNvSpPr txBox="1"/>
          <p:nvPr/>
        </p:nvSpPr>
        <p:spPr>
          <a:xfrm>
            <a:off x="899592" y="4783430"/>
            <a:ext cx="7992888" cy="1815882"/>
          </a:xfrm>
          <a:prstGeom prst="rect">
            <a:avLst/>
          </a:prstGeom>
          <a:noFill/>
        </p:spPr>
        <p:txBody>
          <a:bodyPr wrap="square" rtlCol="0">
            <a:spAutoFit/>
          </a:bodyPr>
          <a:lstStyle/>
          <a:p>
            <a:pPr>
              <a:defRPr/>
            </a:pP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Or at current rate of </a:t>
            </a:r>
            <a:r>
              <a:rPr lang="en-AU" sz="2800" b="1" dirty="0">
                <a:solidFill>
                  <a:srgbClr val="FF0000"/>
                </a:solidFill>
                <a:effectLst>
                  <a:outerShdw blurRad="38100" dist="38100" dir="2700000" algn="tl">
                    <a:srgbClr val="000000">
                      <a:alpha val="43137"/>
                    </a:srgbClr>
                  </a:outerShdw>
                </a:effectLst>
              </a:rPr>
              <a:t>emissions (50 Gt/</a:t>
            </a:r>
            <a:r>
              <a:rPr lang="en-AU" sz="2800" b="1" dirty="0" err="1">
                <a:solidFill>
                  <a:srgbClr val="FF0000"/>
                </a:solidFill>
                <a:effectLst>
                  <a:outerShdw blurRad="38100" dist="38100" dir="2700000" algn="tl">
                    <a:srgbClr val="000000">
                      <a:alpha val="43137"/>
                    </a:srgbClr>
                  </a:outerShdw>
                </a:effectLst>
              </a:rPr>
              <a:t>yr</a:t>
            </a:r>
            <a:r>
              <a:rPr lang="en-AU" sz="2800" b="1" dirty="0">
                <a:solidFill>
                  <a:srgbClr val="FF0000"/>
                </a:solidFill>
                <a:effectLst>
                  <a:outerShdw blurRad="38100" dist="38100" dir="2700000" algn="tl">
                    <a:srgbClr val="000000">
                      <a:alpha val="43137"/>
                    </a:srgbClr>
                  </a:outerShdw>
                </a:effectLst>
              </a:rPr>
              <a:t>)</a:t>
            </a:r>
            <a:endPar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a:p>
            <a:pPr lvl="0">
              <a:defRPr/>
            </a:pP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lang="en-AU" sz="2800" b="1" dirty="0">
                <a:solidFill>
                  <a:srgbClr val="FF0000"/>
                </a:solidFill>
                <a:effectLst>
                  <a:outerShdw blurRad="38100" dist="38100" dir="2700000" algn="tl">
                    <a:srgbClr val="000000">
                      <a:alpha val="43137"/>
                    </a:srgbClr>
                  </a:outerShdw>
                </a:effectLst>
                <a:latin typeface="Calibri"/>
              </a:rPr>
              <a:t>7</a:t>
            </a:r>
            <a:r>
              <a:rPr lang="en-AU"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½</a:t>
            </a: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AU"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yrs</a:t>
            </a:r>
            <a:endPar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11 </a:t>
            </a:r>
            <a:r>
              <a:rPr kumimoji="0" lang="en-AU"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yrs</a:t>
            </a:r>
            <a:endPar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17 </a:t>
            </a:r>
            <a:r>
              <a:rPr kumimoji="0" lang="en-AU"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yrs</a:t>
            </a: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to reach net zero </a:t>
            </a:r>
            <a:r>
              <a:rPr kumimoji="0" lang="en-AU"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global</a:t>
            </a: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emissions</a:t>
            </a:r>
            <a:endParaRPr kumimoji="0" lang="en-A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6" name="TextBox 5">
            <a:extLst>
              <a:ext uri="{FF2B5EF4-FFF2-40B4-BE49-F238E27FC236}">
                <a16:creationId xmlns:a16="http://schemas.microsoft.com/office/drawing/2014/main" id="{362308AA-4CCC-E950-2E9C-FCE324999AB6}"/>
              </a:ext>
            </a:extLst>
          </p:cNvPr>
          <p:cNvSpPr txBox="1"/>
          <p:nvPr/>
        </p:nvSpPr>
        <p:spPr>
          <a:xfrm>
            <a:off x="6936929" y="2598003"/>
            <a:ext cx="20162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Gt remaining budget</a:t>
            </a:r>
          </a:p>
        </p:txBody>
      </p:sp>
      <p:sp>
        <p:nvSpPr>
          <p:cNvPr id="5" name="TextBox 4">
            <a:extLst>
              <a:ext uri="{FF2B5EF4-FFF2-40B4-BE49-F238E27FC236}">
                <a16:creationId xmlns:a16="http://schemas.microsoft.com/office/drawing/2014/main" id="{B3CEFB66-5AB3-68F3-CD90-9C7D7BE1FEFD}"/>
              </a:ext>
            </a:extLst>
          </p:cNvPr>
          <p:cNvSpPr txBox="1"/>
          <p:nvPr/>
        </p:nvSpPr>
        <p:spPr>
          <a:xfrm>
            <a:off x="7308304" y="620688"/>
            <a:ext cx="2016224" cy="523220"/>
          </a:xfrm>
          <a:prstGeom prst="rect">
            <a:avLst/>
          </a:prstGeom>
          <a:noFill/>
        </p:spPr>
        <p:txBody>
          <a:bodyPr wrap="square" rtlCol="0">
            <a:spAutoFit/>
          </a:bodyPr>
          <a:lstStyle/>
          <a:p>
            <a:r>
              <a:rPr lang="en-AU" sz="2800" dirty="0"/>
              <a:t>NB: 2013</a:t>
            </a:r>
            <a:endParaRPr lang="en-AU" dirty="0"/>
          </a:p>
        </p:txBody>
      </p:sp>
      <p:cxnSp>
        <p:nvCxnSpPr>
          <p:cNvPr id="7" name="Straight Arrow Connector 6">
            <a:extLst>
              <a:ext uri="{FF2B5EF4-FFF2-40B4-BE49-F238E27FC236}">
                <a16:creationId xmlns:a16="http://schemas.microsoft.com/office/drawing/2014/main" id="{58562E33-6C04-077B-51F0-8A12A2145805}"/>
              </a:ext>
            </a:extLst>
          </p:cNvPr>
          <p:cNvCxnSpPr/>
          <p:nvPr/>
        </p:nvCxnSpPr>
        <p:spPr bwMode="auto">
          <a:xfrm flipH="1">
            <a:off x="5580112" y="1071900"/>
            <a:ext cx="1872208" cy="124852"/>
          </a:xfrm>
          <a:prstGeom prst="straightConnector1">
            <a:avLst/>
          </a:prstGeom>
          <a:solidFill>
            <a:schemeClr val="accent1"/>
          </a:solidFill>
          <a:ln w="28575" cap="flat" cmpd="sng" algn="ctr">
            <a:solidFill>
              <a:schemeClr val="accent3">
                <a:lumMod val="60000"/>
                <a:lumOff val="40000"/>
              </a:schemeClr>
            </a:solidFill>
            <a:prstDash val="solid"/>
            <a:round/>
            <a:headEnd type="none" w="med" len="med"/>
            <a:tailEnd type="triangle"/>
          </a:ln>
          <a:effectLst/>
        </p:spPr>
      </p:cxnSp>
    </p:spTree>
    <p:extLst>
      <p:ext uri="{BB962C8B-B14F-4D97-AF65-F5344CB8AC3E}">
        <p14:creationId xmlns:p14="http://schemas.microsoft.com/office/powerpoint/2010/main" val="1355611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2000"/>
                                        <p:tgtEl>
                                          <p:spTgt spid="2"/>
                                        </p:tgtEl>
                                      </p:cBhvr>
                                    </p:animEffect>
                                  </p:childTnLst>
                                </p:cTn>
                              </p:par>
                            </p:childTnLst>
                          </p:cTn>
                        </p:par>
                        <p:par>
                          <p:cTn id="12" fill="hold">
                            <p:stCondLst>
                              <p:cond delay="3500"/>
                            </p:stCondLst>
                            <p:childTnLst>
                              <p:par>
                                <p:cTn id="13" presetID="22" presetClass="entr" presetSubtype="1" fill="hold" nodeType="after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up)">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12A2330-B6B2-8B66-FE2D-20B76AA326B5}"/>
              </a:ext>
            </a:extLst>
          </p:cNvPr>
          <p:cNvGraphicFramePr>
            <a:graphicFrameLocks noChangeAspect="1"/>
          </p:cNvGraphicFramePr>
          <p:nvPr/>
        </p:nvGraphicFramePr>
        <p:xfrm>
          <a:off x="251520" y="188640"/>
          <a:ext cx="7629740" cy="2016224"/>
        </p:xfrm>
        <a:graphic>
          <a:graphicData uri="http://schemas.openxmlformats.org/presentationml/2006/ole">
            <mc:AlternateContent xmlns:mc="http://schemas.openxmlformats.org/markup-compatibility/2006">
              <mc:Choice xmlns:v="urn:schemas-microsoft-com:vml" Requires="v">
                <p:oleObj name="PHOTO-PAINT" r:id="rId3" imgW="5010120" imgH="1323720" progId="CorelPHOTOPAINT.Image.18">
                  <p:embed/>
                </p:oleObj>
              </mc:Choice>
              <mc:Fallback>
                <p:oleObj name="PHOTO-PAINT" r:id="rId3" imgW="5010120" imgH="1323720" progId="CorelPHOTOPAINT.Image.18">
                  <p:embed/>
                  <p:pic>
                    <p:nvPicPr>
                      <p:cNvPr id="2" name="Object 1">
                        <a:extLst>
                          <a:ext uri="{FF2B5EF4-FFF2-40B4-BE49-F238E27FC236}">
                            <a16:creationId xmlns:a16="http://schemas.microsoft.com/office/drawing/2014/main" id="{512A2330-B6B2-8B66-FE2D-20B76AA326B5}"/>
                          </a:ext>
                        </a:extLst>
                      </p:cNvPr>
                      <p:cNvPicPr/>
                      <p:nvPr/>
                    </p:nvPicPr>
                    <p:blipFill>
                      <a:blip r:embed="rId4"/>
                      <a:stretch>
                        <a:fillRect/>
                      </a:stretch>
                    </p:blipFill>
                    <p:spPr>
                      <a:xfrm>
                        <a:off x="251520" y="188640"/>
                        <a:ext cx="7629740" cy="2016224"/>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5BB253AD-33D0-3652-6814-26A927309C1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741825" y="5283304"/>
            <a:ext cx="3122639" cy="942975"/>
          </a:xfrm>
          <a:prstGeom prst="rect">
            <a:avLst/>
          </a:prstGeom>
        </p:spPr>
      </p:pic>
      <p:pic>
        <p:nvPicPr>
          <p:cNvPr id="3" name="Picture 2">
            <a:extLst>
              <a:ext uri="{FF2B5EF4-FFF2-40B4-BE49-F238E27FC236}">
                <a16:creationId xmlns:a16="http://schemas.microsoft.com/office/drawing/2014/main" id="{CA3F13D9-7A3A-2F6D-A9E2-29F97BDBD14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60432" y="6497660"/>
            <a:ext cx="609600" cy="276225"/>
          </a:xfrm>
          <a:prstGeom prst="rect">
            <a:avLst/>
          </a:prstGeom>
        </p:spPr>
      </p:pic>
      <p:sp>
        <p:nvSpPr>
          <p:cNvPr id="5" name="TextBox 4">
            <a:extLst>
              <a:ext uri="{FF2B5EF4-FFF2-40B4-BE49-F238E27FC236}">
                <a16:creationId xmlns:a16="http://schemas.microsoft.com/office/drawing/2014/main" id="{5B332A73-7345-1497-6DDA-92531D8FC569}"/>
              </a:ext>
            </a:extLst>
          </p:cNvPr>
          <p:cNvSpPr txBox="1"/>
          <p:nvPr/>
        </p:nvSpPr>
        <p:spPr>
          <a:xfrm>
            <a:off x="5651455" y="1196752"/>
            <a:ext cx="3273896" cy="1569660"/>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Sandiford has a big table of ‘critical elements’ for clean energy production.</a:t>
            </a:r>
          </a:p>
          <a:p>
            <a:endParaRPr lang="en-AU" sz="2400"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C04ED65D-B52A-F5FB-92C6-C5ADD65845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4672" y="0"/>
            <a:ext cx="5026768" cy="6858000"/>
          </a:xfrm>
          <a:prstGeom prst="rect">
            <a:avLst/>
          </a:prstGeom>
        </p:spPr>
      </p:pic>
      <p:pic>
        <p:nvPicPr>
          <p:cNvPr id="7" name="Picture 6">
            <a:extLst>
              <a:ext uri="{FF2B5EF4-FFF2-40B4-BE49-F238E27FC236}">
                <a16:creationId xmlns:a16="http://schemas.microsoft.com/office/drawing/2014/main" id="{4BA489E2-7E0E-AFA4-A3D1-06D7BF04B5E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6255" y="-3487"/>
            <a:ext cx="5026768" cy="6857999"/>
          </a:xfrm>
          <a:prstGeom prst="rect">
            <a:avLst/>
          </a:prstGeom>
        </p:spPr>
      </p:pic>
      <p:pic>
        <p:nvPicPr>
          <p:cNvPr id="6" name="Picture 5">
            <a:extLst>
              <a:ext uri="{FF2B5EF4-FFF2-40B4-BE49-F238E27FC236}">
                <a16:creationId xmlns:a16="http://schemas.microsoft.com/office/drawing/2014/main" id="{5ECB0BA5-C70D-B92D-2C02-8A22F63796DE}"/>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24672" y="-1463"/>
            <a:ext cx="5026768" cy="6857999"/>
          </a:xfrm>
          <a:prstGeom prst="rect">
            <a:avLst/>
          </a:prstGeom>
        </p:spPr>
      </p:pic>
      <p:pic>
        <p:nvPicPr>
          <p:cNvPr id="10" name="Picture 9">
            <a:extLst>
              <a:ext uri="{FF2B5EF4-FFF2-40B4-BE49-F238E27FC236}">
                <a16:creationId xmlns:a16="http://schemas.microsoft.com/office/drawing/2014/main" id="{B70C5891-094D-A875-51D4-934373610A9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8649" y="0"/>
            <a:ext cx="5026768" cy="6858000"/>
          </a:xfrm>
          <a:prstGeom prst="rect">
            <a:avLst/>
          </a:prstGeom>
        </p:spPr>
      </p:pic>
      <p:sp>
        <p:nvSpPr>
          <p:cNvPr id="11" name="TextBox 10">
            <a:extLst>
              <a:ext uri="{FF2B5EF4-FFF2-40B4-BE49-F238E27FC236}">
                <a16:creationId xmlns:a16="http://schemas.microsoft.com/office/drawing/2014/main" id="{B2534ADE-BC5A-F790-56B8-785DAF39EC68}"/>
              </a:ext>
            </a:extLst>
          </p:cNvPr>
          <p:cNvSpPr txBox="1"/>
          <p:nvPr/>
        </p:nvSpPr>
        <p:spPr>
          <a:xfrm>
            <a:off x="5741825" y="2588180"/>
            <a:ext cx="3273896" cy="2308324"/>
          </a:xfrm>
          <a:prstGeom prst="rect">
            <a:avLst/>
          </a:prstGeom>
          <a:noFill/>
        </p:spPr>
        <p:txBody>
          <a:bodyPr wrap="square" rtlCol="0">
            <a:spAutoFit/>
          </a:bodyPr>
          <a:lstStyle/>
          <a:p>
            <a:endParaRPr lang="en-AU" sz="2400" dirty="0">
              <a:effectLst>
                <a:outerShdw blurRad="38100" dist="38100" dir="2700000" algn="tl">
                  <a:srgbClr val="000000">
                    <a:alpha val="43137"/>
                  </a:srgbClr>
                </a:outerShdw>
              </a:effectLst>
            </a:endParaRPr>
          </a:p>
          <a:p>
            <a:r>
              <a:rPr lang="en-AU" sz="2400" dirty="0">
                <a:effectLst>
                  <a:outerShdw blurRad="38100" dist="38100" dir="2700000" algn="tl">
                    <a:srgbClr val="000000">
                      <a:alpha val="43137"/>
                    </a:srgbClr>
                  </a:outerShdw>
                </a:effectLst>
              </a:rPr>
              <a:t>Take home message:</a:t>
            </a:r>
          </a:p>
          <a:p>
            <a:r>
              <a:rPr lang="en-AU" sz="2400" dirty="0">
                <a:effectLst>
                  <a:outerShdw blurRad="38100" dist="38100" dir="2700000" algn="tl">
                    <a:srgbClr val="000000">
                      <a:alpha val="43137"/>
                    </a:srgbClr>
                  </a:outerShdw>
                </a:effectLst>
              </a:rPr>
              <a:t>Australia has lots of critical elements and could be producing way more</a:t>
            </a:r>
          </a:p>
        </p:txBody>
      </p:sp>
    </p:spTree>
    <p:extLst>
      <p:ext uri="{BB962C8B-B14F-4D97-AF65-F5344CB8AC3E}">
        <p14:creationId xmlns:p14="http://schemas.microsoft.com/office/powerpoint/2010/main" val="1087772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2000"/>
                                        <p:tgtEl>
                                          <p:spTgt spid="10"/>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39F1E2-E555-4002-8DE8-793ECC749D6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495" y="0"/>
            <a:ext cx="9084403" cy="5445224"/>
          </a:xfrm>
          <a:prstGeom prst="rect">
            <a:avLst/>
          </a:prstGeom>
        </p:spPr>
      </p:pic>
      <p:sp>
        <p:nvSpPr>
          <p:cNvPr id="7" name="TextBox 6">
            <a:extLst>
              <a:ext uri="{FF2B5EF4-FFF2-40B4-BE49-F238E27FC236}">
                <a16:creationId xmlns:a16="http://schemas.microsoft.com/office/drawing/2014/main" id="{25413828-F301-5957-57E0-FD6CB18EAC42}"/>
              </a:ext>
            </a:extLst>
          </p:cNvPr>
          <p:cNvSpPr txBox="1"/>
          <p:nvPr/>
        </p:nvSpPr>
        <p:spPr>
          <a:xfrm>
            <a:off x="107504" y="5661248"/>
            <a:ext cx="8961224" cy="830997"/>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In other words, we have been going totally the wrong way!</a:t>
            </a:r>
          </a:p>
          <a:p>
            <a:r>
              <a:rPr lang="en-AU" sz="2400" dirty="0">
                <a:effectLst>
                  <a:outerShdw blurRad="38100" dist="38100" dir="2700000" algn="tl">
                    <a:srgbClr val="000000">
                      <a:alpha val="43137"/>
                    </a:srgbClr>
                  </a:outerShdw>
                </a:effectLst>
              </a:rPr>
              <a:t>Rather than adding value to our ores we have been giving it away  </a:t>
            </a:r>
          </a:p>
        </p:txBody>
      </p:sp>
      <p:pic>
        <p:nvPicPr>
          <p:cNvPr id="9" name="Picture 8">
            <a:extLst>
              <a:ext uri="{FF2B5EF4-FFF2-40B4-BE49-F238E27FC236}">
                <a16:creationId xmlns:a16="http://schemas.microsoft.com/office/drawing/2014/main" id="{0AE25E23-AE12-33C9-0B1F-0C48750B4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4694" y="5733256"/>
            <a:ext cx="731802" cy="771627"/>
          </a:xfrm>
          <a:prstGeom prst="rect">
            <a:avLst/>
          </a:prstGeom>
        </p:spPr>
      </p:pic>
      <p:pic>
        <p:nvPicPr>
          <p:cNvPr id="2" name="Picture 1">
            <a:extLst>
              <a:ext uri="{FF2B5EF4-FFF2-40B4-BE49-F238E27FC236}">
                <a16:creationId xmlns:a16="http://schemas.microsoft.com/office/drawing/2014/main" id="{B648068F-0CC4-C56F-10CB-FB2DDF46C66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10073" y="-4488"/>
            <a:ext cx="609600" cy="276225"/>
          </a:xfrm>
          <a:prstGeom prst="rect">
            <a:avLst/>
          </a:prstGeom>
        </p:spPr>
      </p:pic>
      <p:grpSp>
        <p:nvGrpSpPr>
          <p:cNvPr id="8" name="Group 7">
            <a:extLst>
              <a:ext uri="{FF2B5EF4-FFF2-40B4-BE49-F238E27FC236}">
                <a16:creationId xmlns:a16="http://schemas.microsoft.com/office/drawing/2014/main" id="{DE59EA57-FA53-215C-64A2-ACD57DF94DA0}"/>
              </a:ext>
            </a:extLst>
          </p:cNvPr>
          <p:cNvGrpSpPr/>
          <p:nvPr/>
        </p:nvGrpSpPr>
        <p:grpSpPr>
          <a:xfrm>
            <a:off x="3652012" y="1868631"/>
            <a:ext cx="1872208" cy="1920409"/>
            <a:chOff x="3652012" y="1868631"/>
            <a:chExt cx="1872208" cy="1920409"/>
          </a:xfrm>
        </p:grpSpPr>
        <p:sp>
          <p:nvSpPr>
            <p:cNvPr id="3" name="TextBox 2">
              <a:extLst>
                <a:ext uri="{FF2B5EF4-FFF2-40B4-BE49-F238E27FC236}">
                  <a16:creationId xmlns:a16="http://schemas.microsoft.com/office/drawing/2014/main" id="{CEE266B7-A11D-1998-AA67-325F67F315A7}"/>
                </a:ext>
              </a:extLst>
            </p:cNvPr>
            <p:cNvSpPr txBox="1"/>
            <p:nvPr/>
          </p:nvSpPr>
          <p:spPr>
            <a:xfrm>
              <a:off x="3652012" y="2228671"/>
              <a:ext cx="1872208" cy="1200329"/>
            </a:xfrm>
            <a:prstGeom prst="rect">
              <a:avLst/>
            </a:prstGeom>
            <a:noFill/>
          </p:spPr>
          <p:txBody>
            <a:bodyPr wrap="square" rtlCol="0">
              <a:spAutoFit/>
            </a:bodyPr>
            <a:lstStyle/>
            <a:p>
              <a:r>
                <a:rPr lang="en-AU" dirty="0">
                  <a:solidFill>
                    <a:srgbClr val="C00000"/>
                  </a:solidFill>
                </a:rPr>
                <a:t>More ore</a:t>
              </a:r>
            </a:p>
            <a:p>
              <a:endParaRPr lang="en-AU" dirty="0">
                <a:solidFill>
                  <a:srgbClr val="C00000"/>
                </a:solidFill>
              </a:endParaRPr>
            </a:p>
            <a:p>
              <a:endParaRPr lang="en-AU" dirty="0">
                <a:solidFill>
                  <a:srgbClr val="C00000"/>
                </a:solidFill>
              </a:endParaRPr>
            </a:p>
            <a:p>
              <a:r>
                <a:rPr lang="en-AU" dirty="0">
                  <a:solidFill>
                    <a:srgbClr val="C00000"/>
                  </a:solidFill>
                </a:rPr>
                <a:t>More metal</a:t>
              </a:r>
            </a:p>
          </p:txBody>
        </p:sp>
        <p:sp>
          <p:nvSpPr>
            <p:cNvPr id="4" name="Arrow: Up 3">
              <a:extLst>
                <a:ext uri="{FF2B5EF4-FFF2-40B4-BE49-F238E27FC236}">
                  <a16:creationId xmlns:a16="http://schemas.microsoft.com/office/drawing/2014/main" id="{3C7CFE90-1073-61B8-FA5F-CF0886431A2D}"/>
                </a:ext>
              </a:extLst>
            </p:cNvPr>
            <p:cNvSpPr/>
            <p:nvPr/>
          </p:nvSpPr>
          <p:spPr bwMode="auto">
            <a:xfrm>
              <a:off x="4404608" y="1868631"/>
              <a:ext cx="144016" cy="360040"/>
            </a:xfrm>
            <a:prstGeom prst="upArrow">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5" name="Arrow: Down 4">
              <a:extLst>
                <a:ext uri="{FF2B5EF4-FFF2-40B4-BE49-F238E27FC236}">
                  <a16:creationId xmlns:a16="http://schemas.microsoft.com/office/drawing/2014/main" id="{5E0EA0F2-318F-5536-33EA-0F0AE8C773D7}"/>
                </a:ext>
              </a:extLst>
            </p:cNvPr>
            <p:cNvSpPr/>
            <p:nvPr/>
          </p:nvSpPr>
          <p:spPr bwMode="auto">
            <a:xfrm>
              <a:off x="4427984" y="3452807"/>
              <a:ext cx="144016" cy="336233"/>
            </a:xfrm>
            <a:prstGeom prst="downArrow">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grpSp>
    </p:spTree>
    <p:extLst>
      <p:ext uri="{BB962C8B-B14F-4D97-AF65-F5344CB8AC3E}">
        <p14:creationId xmlns:p14="http://schemas.microsoft.com/office/powerpoint/2010/main" val="1080489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1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123E8-D8BD-20C1-6D2D-014915EF4F0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44624"/>
            <a:ext cx="9144000" cy="5852160"/>
          </a:xfrm>
          <a:prstGeom prst="rect">
            <a:avLst/>
          </a:prstGeom>
        </p:spPr>
      </p:pic>
      <p:sp>
        <p:nvSpPr>
          <p:cNvPr id="4" name="TextBox 3">
            <a:extLst>
              <a:ext uri="{FF2B5EF4-FFF2-40B4-BE49-F238E27FC236}">
                <a16:creationId xmlns:a16="http://schemas.microsoft.com/office/drawing/2014/main" id="{98DDA53A-5AA5-BF3F-2EB8-BF701EAF1656}"/>
              </a:ext>
            </a:extLst>
          </p:cNvPr>
          <p:cNvSpPr txBox="1"/>
          <p:nvPr/>
        </p:nvSpPr>
        <p:spPr>
          <a:xfrm>
            <a:off x="0" y="5877272"/>
            <a:ext cx="9252520" cy="830997"/>
          </a:xfrm>
          <a:prstGeom prst="rect">
            <a:avLst/>
          </a:prstGeom>
          <a:noFill/>
        </p:spPr>
        <p:txBody>
          <a:bodyPr wrap="square" rtlCol="0">
            <a:spAutoFit/>
          </a:bodyPr>
          <a:lstStyle/>
          <a:p>
            <a:r>
              <a:rPr lang="en-AU" sz="2400" dirty="0"/>
              <a:t>Currently steel making is responsible for 7% of total global CO</a:t>
            </a:r>
            <a:r>
              <a:rPr lang="en-AU" sz="2400" baseline="-25000" dirty="0"/>
              <a:t>2</a:t>
            </a:r>
            <a:r>
              <a:rPr lang="en-AU" sz="2400" dirty="0"/>
              <a:t> emissions</a:t>
            </a:r>
          </a:p>
          <a:p>
            <a:r>
              <a:rPr lang="en-AU" sz="2400" dirty="0"/>
              <a:t>Australia could play a large role in cutting these emissions</a:t>
            </a:r>
          </a:p>
        </p:txBody>
      </p:sp>
      <p:sp>
        <p:nvSpPr>
          <p:cNvPr id="2" name="TextBox 1">
            <a:extLst>
              <a:ext uri="{FF2B5EF4-FFF2-40B4-BE49-F238E27FC236}">
                <a16:creationId xmlns:a16="http://schemas.microsoft.com/office/drawing/2014/main" id="{EDBB26B3-1E67-0160-37E2-D7691893AB27}"/>
              </a:ext>
            </a:extLst>
          </p:cNvPr>
          <p:cNvSpPr txBox="1"/>
          <p:nvPr/>
        </p:nvSpPr>
        <p:spPr>
          <a:xfrm>
            <a:off x="4067944" y="2132856"/>
            <a:ext cx="5076056" cy="369332"/>
          </a:xfrm>
          <a:prstGeom prst="rect">
            <a:avLst/>
          </a:prstGeom>
          <a:noFill/>
        </p:spPr>
        <p:txBody>
          <a:bodyPr wrap="square" rtlCol="0">
            <a:spAutoFit/>
          </a:bodyPr>
          <a:lstStyle/>
          <a:p>
            <a:r>
              <a:rPr lang="en-AU" b="1" dirty="0">
                <a:solidFill>
                  <a:srgbClr val="C00000"/>
                </a:solidFill>
              </a:rPr>
              <a:t>7% of Global emissions             6% Global emissions</a:t>
            </a:r>
          </a:p>
        </p:txBody>
      </p:sp>
      <p:sp>
        <p:nvSpPr>
          <p:cNvPr id="5" name="TextBox 4">
            <a:extLst>
              <a:ext uri="{FF2B5EF4-FFF2-40B4-BE49-F238E27FC236}">
                <a16:creationId xmlns:a16="http://schemas.microsoft.com/office/drawing/2014/main" id="{5E16CE2D-C565-F625-FEDE-A6BDF55D6186}"/>
              </a:ext>
            </a:extLst>
          </p:cNvPr>
          <p:cNvSpPr txBox="1"/>
          <p:nvPr/>
        </p:nvSpPr>
        <p:spPr>
          <a:xfrm>
            <a:off x="4607716" y="3183359"/>
            <a:ext cx="1008112" cy="923330"/>
          </a:xfrm>
          <a:prstGeom prst="rect">
            <a:avLst/>
          </a:prstGeom>
          <a:noFill/>
        </p:spPr>
        <p:txBody>
          <a:bodyPr wrap="square" rtlCol="0">
            <a:spAutoFit/>
          </a:bodyPr>
          <a:lstStyle/>
          <a:p>
            <a:r>
              <a:rPr lang="en-AU" dirty="0">
                <a:solidFill>
                  <a:srgbClr val="C00000"/>
                </a:solidFill>
                <a:effectLst>
                  <a:outerShdw blurRad="38100" dist="38100" dir="2700000" algn="tl">
                    <a:srgbClr val="000000">
                      <a:alpha val="43137"/>
                    </a:srgbClr>
                  </a:outerShdw>
                </a:effectLst>
              </a:rPr>
              <a:t>Mostly from coal</a:t>
            </a:r>
          </a:p>
        </p:txBody>
      </p:sp>
    </p:spTree>
    <p:extLst>
      <p:ext uri="{BB962C8B-B14F-4D97-AF65-F5344CB8AC3E}">
        <p14:creationId xmlns:p14="http://schemas.microsoft.com/office/powerpoint/2010/main" val="238204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0"/>
            <a:ext cx="9144000" cy="562074"/>
          </a:xfrm>
        </p:spPr>
        <p:txBody>
          <a:bodyPr>
            <a:normAutofit fontScale="90000"/>
          </a:bodyPr>
          <a:lstStyle/>
          <a:p>
            <a:r>
              <a:rPr lang="en-AU" dirty="0"/>
              <a:t>Chinese steel plant</a:t>
            </a:r>
          </a:p>
        </p:txBody>
      </p:sp>
      <p:pic>
        <p:nvPicPr>
          <p:cNvPr id="9" name="Picture 8">
            <a:extLst>
              <a:ext uri="{FF2B5EF4-FFF2-40B4-BE49-F238E27FC236}">
                <a16:creationId xmlns:a16="http://schemas.microsoft.com/office/drawing/2014/main" id="{836CEB37-D4D7-4521-8AFF-6780A4EAA9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90303"/>
            <a:ext cx="9144000" cy="6067697"/>
          </a:xfrm>
          <a:prstGeom prst="rect">
            <a:avLst/>
          </a:prstGeom>
        </p:spPr>
      </p:pic>
    </p:spTree>
    <p:extLst>
      <p:ext uri="{BB962C8B-B14F-4D97-AF65-F5344CB8AC3E}">
        <p14:creationId xmlns:p14="http://schemas.microsoft.com/office/powerpoint/2010/main" val="227047856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267C53-D147-B857-0F46-3CD4A87903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116632"/>
            <a:ext cx="6772373" cy="2520280"/>
          </a:xfrm>
          <a:prstGeom prst="rect">
            <a:avLst/>
          </a:prstGeom>
        </p:spPr>
      </p:pic>
      <p:pic>
        <p:nvPicPr>
          <p:cNvPr id="7" name="Picture 6">
            <a:extLst>
              <a:ext uri="{FF2B5EF4-FFF2-40B4-BE49-F238E27FC236}">
                <a16:creationId xmlns:a16="http://schemas.microsoft.com/office/drawing/2014/main" id="{9B3B282A-6CED-28A9-E113-F73135AE49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629" y="0"/>
            <a:ext cx="9068741" cy="6858000"/>
          </a:xfrm>
          <a:prstGeom prst="rect">
            <a:avLst/>
          </a:prstGeom>
        </p:spPr>
      </p:pic>
    </p:spTree>
    <p:extLst>
      <p:ext uri="{BB962C8B-B14F-4D97-AF65-F5344CB8AC3E}">
        <p14:creationId xmlns:p14="http://schemas.microsoft.com/office/powerpoint/2010/main" val="12830245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0494E-94D1-DDB4-6CBF-A07D5A533E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3" y="1052736"/>
            <a:ext cx="9163966" cy="5616625"/>
          </a:xfrm>
          <a:prstGeom prst="rect">
            <a:avLst/>
          </a:prstGeom>
        </p:spPr>
      </p:pic>
      <p:sp>
        <p:nvSpPr>
          <p:cNvPr id="5" name="Title 4">
            <a:extLst>
              <a:ext uri="{FF2B5EF4-FFF2-40B4-BE49-F238E27FC236}">
                <a16:creationId xmlns:a16="http://schemas.microsoft.com/office/drawing/2014/main" id="{77CD25B7-771F-D030-9990-22716EF27FC0}"/>
              </a:ext>
            </a:extLst>
          </p:cNvPr>
          <p:cNvSpPr>
            <a:spLocks noGrp="1"/>
          </p:cNvSpPr>
          <p:nvPr>
            <p:ph type="title"/>
          </p:nvPr>
        </p:nvSpPr>
        <p:spPr>
          <a:xfrm>
            <a:off x="301625" y="228601"/>
            <a:ext cx="8510588" cy="608112"/>
          </a:xfrm>
        </p:spPr>
        <p:txBody>
          <a:bodyPr/>
          <a:lstStyle/>
          <a:p>
            <a:r>
              <a:rPr lang="en-AU" dirty="0"/>
              <a:t>Some students are active/aware</a:t>
            </a:r>
          </a:p>
        </p:txBody>
      </p:sp>
      <p:pic>
        <p:nvPicPr>
          <p:cNvPr id="4" name="Picture 3">
            <a:extLst>
              <a:ext uri="{FF2B5EF4-FFF2-40B4-BE49-F238E27FC236}">
                <a16:creationId xmlns:a16="http://schemas.microsoft.com/office/drawing/2014/main" id="{5AF7A43C-2A4C-B6D8-1C24-481571A41E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2760" y="1428750"/>
            <a:ext cx="3078480" cy="4000500"/>
          </a:xfrm>
          <a:prstGeom prst="rect">
            <a:avLst/>
          </a:prstGeom>
        </p:spPr>
      </p:pic>
    </p:spTree>
    <p:extLst>
      <p:ext uri="{BB962C8B-B14F-4D97-AF65-F5344CB8AC3E}">
        <p14:creationId xmlns:p14="http://schemas.microsoft.com/office/powerpoint/2010/main" val="3606386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B43C9-7744-A746-848D-6E403FD141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496" y="42223"/>
            <a:ext cx="6984776" cy="6773553"/>
          </a:xfrm>
          <a:prstGeom prst="rect">
            <a:avLst/>
          </a:prstGeom>
        </p:spPr>
      </p:pic>
      <p:sp>
        <p:nvSpPr>
          <p:cNvPr id="4" name="TextBox 3">
            <a:extLst>
              <a:ext uri="{FF2B5EF4-FFF2-40B4-BE49-F238E27FC236}">
                <a16:creationId xmlns:a16="http://schemas.microsoft.com/office/drawing/2014/main" id="{9D00A11A-414F-0FC0-315F-CE8BC3AC57F2}"/>
              </a:ext>
            </a:extLst>
          </p:cNvPr>
          <p:cNvSpPr txBox="1"/>
          <p:nvPr/>
        </p:nvSpPr>
        <p:spPr>
          <a:xfrm>
            <a:off x="7092280" y="332656"/>
            <a:ext cx="1872208" cy="6370975"/>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Iron and steel can be made from iron ore and hydrogen rather than coal (as coke)</a:t>
            </a:r>
          </a:p>
          <a:p>
            <a:endParaRPr lang="en-AU" sz="2400" dirty="0">
              <a:effectLst>
                <a:outerShdw blurRad="38100" dist="38100" dir="2700000" algn="tl">
                  <a:srgbClr val="000000">
                    <a:alpha val="43137"/>
                  </a:srgbClr>
                </a:outerShdw>
              </a:effectLst>
            </a:endParaRPr>
          </a:p>
          <a:p>
            <a:r>
              <a:rPr lang="en-AU" sz="2400" dirty="0">
                <a:effectLst>
                  <a:outerShdw blurRad="38100" dist="38100" dir="2700000" algn="tl">
                    <a:srgbClr val="000000">
                      <a:alpha val="43137"/>
                    </a:srgbClr>
                  </a:outerShdw>
                </a:effectLst>
              </a:rPr>
              <a:t>If the hydrogen is produced from renewable electricity the process is zero CO</a:t>
            </a:r>
            <a:r>
              <a:rPr lang="en-AU" sz="2400" baseline="-25000" dirty="0">
                <a:effectLst>
                  <a:outerShdw blurRad="38100" dist="38100" dir="2700000" algn="tl">
                    <a:srgbClr val="000000">
                      <a:alpha val="43137"/>
                    </a:srgbClr>
                  </a:outerShdw>
                </a:effectLst>
              </a:rPr>
              <a:t>2</a:t>
            </a:r>
            <a:r>
              <a:rPr lang="en-AU" sz="2400" dirty="0">
                <a:effectLst>
                  <a:outerShdw blurRad="38100" dist="38100" dir="2700000" algn="tl">
                    <a:srgbClr val="000000">
                      <a:alpha val="43137"/>
                    </a:srgbClr>
                  </a:outerShdw>
                </a:effectLst>
              </a:rPr>
              <a:t> emissions</a:t>
            </a:r>
          </a:p>
        </p:txBody>
      </p:sp>
    </p:spTree>
    <p:extLst>
      <p:ext uri="{BB962C8B-B14F-4D97-AF65-F5344CB8AC3E}">
        <p14:creationId xmlns:p14="http://schemas.microsoft.com/office/powerpoint/2010/main" val="3370614847"/>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784E1A-52AC-E26C-7727-70586A836C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1" y="188640"/>
            <a:ext cx="5501999" cy="2592288"/>
          </a:xfrm>
          <a:prstGeom prst="rect">
            <a:avLst/>
          </a:prstGeom>
        </p:spPr>
      </p:pic>
      <p:pic>
        <p:nvPicPr>
          <p:cNvPr id="6" name="Content Placeholder 8">
            <a:extLst>
              <a:ext uri="{FF2B5EF4-FFF2-40B4-BE49-F238E27FC236}">
                <a16:creationId xmlns:a16="http://schemas.microsoft.com/office/drawing/2014/main" id="{43A1DB50-ED48-8520-B4B7-DF6C4C28E1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8311343" y="113068"/>
            <a:ext cx="715511" cy="108012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33C54D98-7C3C-9391-47B5-9281646B08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4427" y="2276873"/>
            <a:ext cx="7230419" cy="4390776"/>
          </a:xfrm>
          <a:prstGeom prst="rect">
            <a:avLst/>
          </a:prstGeom>
        </p:spPr>
      </p:pic>
      <p:sp>
        <p:nvSpPr>
          <p:cNvPr id="9" name="TextBox 8">
            <a:extLst>
              <a:ext uri="{FF2B5EF4-FFF2-40B4-BE49-F238E27FC236}">
                <a16:creationId xmlns:a16="http://schemas.microsoft.com/office/drawing/2014/main" id="{431A9564-53FD-BA44-428D-97B2022992F5}"/>
              </a:ext>
            </a:extLst>
          </p:cNvPr>
          <p:cNvSpPr txBox="1"/>
          <p:nvPr/>
        </p:nvSpPr>
        <p:spPr>
          <a:xfrm>
            <a:off x="179511" y="3501008"/>
            <a:ext cx="1440161" cy="1631216"/>
          </a:xfrm>
          <a:prstGeom prst="rect">
            <a:avLst/>
          </a:prstGeom>
          <a:noFill/>
        </p:spPr>
        <p:txBody>
          <a:bodyPr wrap="square" rtlCol="0">
            <a:spAutoFit/>
          </a:bodyPr>
          <a:lstStyle/>
          <a:p>
            <a:r>
              <a:rPr lang="en-AU" sz="2000" dirty="0">
                <a:effectLst>
                  <a:outerShdw blurRad="38100" dist="38100" dir="2700000" algn="tl">
                    <a:srgbClr val="000000">
                      <a:alpha val="43137"/>
                    </a:srgbClr>
                  </a:outerShdw>
                </a:effectLst>
              </a:rPr>
              <a:t>Total NEM energy generation is approx.</a:t>
            </a:r>
          </a:p>
          <a:p>
            <a:r>
              <a:rPr lang="en-AU" sz="2000" dirty="0">
                <a:effectLst>
                  <a:outerShdw blurRad="38100" dist="38100" dir="2700000" algn="tl">
                    <a:srgbClr val="000000">
                      <a:alpha val="43137"/>
                    </a:srgbClr>
                  </a:outerShdw>
                </a:effectLst>
              </a:rPr>
              <a:t>210 </a:t>
            </a:r>
            <a:r>
              <a:rPr lang="en-AU" sz="2000" dirty="0" err="1">
                <a:effectLst>
                  <a:outerShdw blurRad="38100" dist="38100" dir="2700000" algn="tl">
                    <a:srgbClr val="000000">
                      <a:alpha val="43137"/>
                    </a:srgbClr>
                  </a:outerShdw>
                </a:effectLst>
              </a:rPr>
              <a:t>TWh</a:t>
            </a:r>
            <a:r>
              <a:rPr lang="en-AU" sz="2000" dirty="0">
                <a:effectLst>
                  <a:outerShdw blurRad="38100" dist="38100" dir="2700000" algn="tl">
                    <a:srgbClr val="000000">
                      <a:alpha val="43137"/>
                    </a:srgbClr>
                  </a:outerShdw>
                </a:effectLst>
              </a:rPr>
              <a:t>/</a:t>
            </a:r>
            <a:r>
              <a:rPr lang="en-AU" sz="2000" dirty="0" err="1">
                <a:effectLst>
                  <a:outerShdw blurRad="38100" dist="38100" dir="2700000" algn="tl">
                    <a:srgbClr val="000000">
                      <a:alpha val="43137"/>
                    </a:srgbClr>
                  </a:outerShdw>
                </a:effectLst>
              </a:rPr>
              <a:t>yr</a:t>
            </a:r>
            <a:endParaRPr lang="en-AU"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0625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43A09-6905-0CB3-6705-BAD74EE7064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080" y="18896"/>
            <a:ext cx="9064605" cy="5279714"/>
          </a:xfrm>
          <a:prstGeom prst="rect">
            <a:avLst/>
          </a:prstGeom>
        </p:spPr>
      </p:pic>
      <p:sp>
        <p:nvSpPr>
          <p:cNvPr id="4" name="TextBox 3">
            <a:extLst>
              <a:ext uri="{FF2B5EF4-FFF2-40B4-BE49-F238E27FC236}">
                <a16:creationId xmlns:a16="http://schemas.microsoft.com/office/drawing/2014/main" id="{D3816294-9C05-5D69-E8F5-74BFD53C9849}"/>
              </a:ext>
            </a:extLst>
          </p:cNvPr>
          <p:cNvSpPr txBox="1"/>
          <p:nvPr/>
        </p:nvSpPr>
        <p:spPr>
          <a:xfrm>
            <a:off x="179512" y="5445224"/>
            <a:ext cx="8640960" cy="1200329"/>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Average renewable energy (all Australia) in the last year was 34.4%</a:t>
            </a:r>
          </a:p>
          <a:p>
            <a:r>
              <a:rPr lang="en-AU" sz="2400" dirty="0">
                <a:effectLst>
                  <a:outerShdw blurRad="38100" dist="38100" dir="2700000" algn="tl">
                    <a:srgbClr val="000000">
                      <a:alpha val="43137"/>
                    </a:srgbClr>
                  </a:outerShdw>
                </a:effectLst>
              </a:rPr>
              <a:t>Coal 56%, Gas 9.1%</a:t>
            </a:r>
          </a:p>
          <a:p>
            <a:r>
              <a:rPr lang="en-AU" sz="2400" dirty="0">
                <a:effectLst>
                  <a:outerShdw blurRad="38100" dist="38100" dir="2700000" algn="tl">
                    <a:srgbClr val="000000">
                      <a:alpha val="43137"/>
                    </a:srgbClr>
                  </a:outerShdw>
                </a:effectLst>
              </a:rPr>
              <a:t>Wind and solar 12.7% and 14.3%  (27%)   Hydro 7.2%</a:t>
            </a:r>
          </a:p>
        </p:txBody>
      </p:sp>
      <p:sp>
        <p:nvSpPr>
          <p:cNvPr id="5" name="TextBox 4">
            <a:extLst>
              <a:ext uri="{FF2B5EF4-FFF2-40B4-BE49-F238E27FC236}">
                <a16:creationId xmlns:a16="http://schemas.microsoft.com/office/drawing/2014/main" id="{970A8851-C5D3-66D4-1D55-96CFDB7BCD82}"/>
              </a:ext>
            </a:extLst>
          </p:cNvPr>
          <p:cNvSpPr txBox="1"/>
          <p:nvPr/>
        </p:nvSpPr>
        <p:spPr>
          <a:xfrm>
            <a:off x="7380312" y="43170"/>
            <a:ext cx="1584176" cy="338554"/>
          </a:xfrm>
          <a:prstGeom prst="rect">
            <a:avLst/>
          </a:prstGeom>
          <a:noFill/>
        </p:spPr>
        <p:txBody>
          <a:bodyPr wrap="square" rtlCol="0">
            <a:spAutoFit/>
          </a:bodyPr>
          <a:lstStyle/>
          <a:p>
            <a:r>
              <a:rPr lang="en-AU" sz="1600" dirty="0">
                <a:solidFill>
                  <a:schemeClr val="tx1">
                    <a:lumMod val="50000"/>
                  </a:schemeClr>
                </a:solidFill>
              </a:rPr>
              <a:t>opennem.org.au</a:t>
            </a:r>
          </a:p>
        </p:txBody>
      </p:sp>
      <p:sp>
        <p:nvSpPr>
          <p:cNvPr id="2" name="TextBox 1">
            <a:extLst>
              <a:ext uri="{FF2B5EF4-FFF2-40B4-BE49-F238E27FC236}">
                <a16:creationId xmlns:a16="http://schemas.microsoft.com/office/drawing/2014/main" id="{44D5FF91-E792-889B-ECFE-C3FAA51A53E0}"/>
              </a:ext>
            </a:extLst>
          </p:cNvPr>
          <p:cNvSpPr txBox="1"/>
          <p:nvPr/>
        </p:nvSpPr>
        <p:spPr>
          <a:xfrm>
            <a:off x="1043608" y="1124744"/>
            <a:ext cx="4536504" cy="369332"/>
          </a:xfrm>
          <a:prstGeom prst="rect">
            <a:avLst/>
          </a:prstGeom>
          <a:noFill/>
        </p:spPr>
        <p:txBody>
          <a:bodyPr wrap="square" rtlCol="0">
            <a:spAutoFit/>
          </a:bodyPr>
          <a:lstStyle/>
          <a:p>
            <a:r>
              <a:rPr lang="en-AU" dirty="0">
                <a:solidFill>
                  <a:schemeClr val="bg2">
                    <a:lumMod val="60000"/>
                    <a:lumOff val="40000"/>
                  </a:schemeClr>
                </a:solidFill>
                <a:effectLst>
                  <a:outerShdw blurRad="38100" dist="38100" dir="2700000" algn="tl">
                    <a:srgbClr val="000000">
                      <a:alpha val="43137"/>
                    </a:srgbClr>
                  </a:outerShdw>
                </a:effectLst>
              </a:rPr>
              <a:t>Cooling                                 </a:t>
            </a:r>
            <a:r>
              <a:rPr lang="en-AU" dirty="0">
                <a:solidFill>
                  <a:srgbClr val="C00000"/>
                </a:solidFill>
                <a:effectLst>
                  <a:outerShdw blurRad="38100" dist="38100" dir="2700000" algn="tl">
                    <a:srgbClr val="000000">
                      <a:alpha val="43137"/>
                    </a:srgbClr>
                  </a:outerShdw>
                </a:effectLst>
              </a:rPr>
              <a:t>Heating</a:t>
            </a:r>
            <a:r>
              <a:rPr lang="en-AU" dirty="0">
                <a:solidFill>
                  <a:schemeClr val="bg2">
                    <a:lumMod val="60000"/>
                    <a:lumOff val="40000"/>
                  </a:schemeClr>
                </a:solidFill>
              </a:rPr>
              <a:t>   </a:t>
            </a:r>
          </a:p>
        </p:txBody>
      </p:sp>
    </p:spTree>
    <p:extLst>
      <p:ext uri="{BB962C8B-B14F-4D97-AF65-F5344CB8AC3E}">
        <p14:creationId xmlns:p14="http://schemas.microsoft.com/office/powerpoint/2010/main" val="2128030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5E788-2715-995E-BC78-638B4210CF2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5772"/>
            <a:ext cx="9151709" cy="6852228"/>
          </a:xfrm>
          <a:prstGeom prst="rect">
            <a:avLst/>
          </a:prstGeom>
        </p:spPr>
      </p:pic>
      <p:sp>
        <p:nvSpPr>
          <p:cNvPr id="6" name="TextBox 5">
            <a:extLst>
              <a:ext uri="{FF2B5EF4-FFF2-40B4-BE49-F238E27FC236}">
                <a16:creationId xmlns:a16="http://schemas.microsoft.com/office/drawing/2014/main" id="{E3371397-DD35-7EF5-60B8-1881730E70F6}"/>
              </a:ext>
            </a:extLst>
          </p:cNvPr>
          <p:cNvSpPr txBox="1"/>
          <p:nvPr/>
        </p:nvSpPr>
        <p:spPr>
          <a:xfrm>
            <a:off x="3923928" y="3356992"/>
            <a:ext cx="2304256"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0.13% of our land area</a:t>
            </a:r>
          </a:p>
        </p:txBody>
      </p:sp>
      <p:sp>
        <p:nvSpPr>
          <p:cNvPr id="2" name="TextBox 1">
            <a:extLst>
              <a:ext uri="{FF2B5EF4-FFF2-40B4-BE49-F238E27FC236}">
                <a16:creationId xmlns:a16="http://schemas.microsoft.com/office/drawing/2014/main" id="{2E563328-B6D2-95E6-907A-1BD48B1C0292}"/>
              </a:ext>
            </a:extLst>
          </p:cNvPr>
          <p:cNvSpPr txBox="1"/>
          <p:nvPr/>
        </p:nvSpPr>
        <p:spPr>
          <a:xfrm>
            <a:off x="359532" y="116632"/>
            <a:ext cx="8424936" cy="646331"/>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rPr>
              <a:t>But we have HUGE solar potential</a:t>
            </a:r>
            <a:endParaRPr lang="en-AU" sz="2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842345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120A9-5ED3-F16C-51BF-601EE29ECC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C567C970-015D-7601-6FA5-6779284C5F1A}"/>
              </a:ext>
            </a:extLst>
          </p:cNvPr>
          <p:cNvSpPr txBox="1"/>
          <p:nvPr/>
        </p:nvSpPr>
        <p:spPr>
          <a:xfrm>
            <a:off x="359532" y="116632"/>
            <a:ext cx="8424936" cy="646331"/>
          </a:xfrm>
          <a:prstGeom prst="rect">
            <a:avLst/>
          </a:prstGeom>
          <a:noFill/>
        </p:spPr>
        <p:txBody>
          <a:bodyPr wrap="square" rtlCol="0">
            <a:spAutoFit/>
          </a:bodyPr>
          <a:lstStyle/>
          <a:p>
            <a:r>
              <a:rPr lang="en-AU" sz="3600" u="sng" dirty="0">
                <a:solidFill>
                  <a:srgbClr val="FFFF00"/>
                </a:solidFill>
                <a:effectLst>
                  <a:outerShdw blurRad="38100" dist="38100" dir="2700000" algn="tl">
                    <a:srgbClr val="000000">
                      <a:alpha val="43137"/>
                    </a:srgbClr>
                  </a:outerShdw>
                </a:effectLst>
              </a:rPr>
              <a:t>Much</a:t>
            </a:r>
            <a:r>
              <a:rPr lang="en-AU" sz="3600" dirty="0">
                <a:solidFill>
                  <a:srgbClr val="FFFF00"/>
                </a:solidFill>
                <a:effectLst>
                  <a:outerShdw blurRad="38100" dist="38100" dir="2700000" algn="tl">
                    <a:srgbClr val="000000">
                      <a:alpha val="43137"/>
                    </a:srgbClr>
                  </a:outerShdw>
                </a:effectLst>
              </a:rPr>
              <a:t> more difficult for most countries</a:t>
            </a:r>
            <a:endParaRPr lang="en-AU" sz="2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539338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04CA6-7751-25C5-4695-EB703C2F7D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275" y="24082"/>
            <a:ext cx="9127725" cy="6833918"/>
          </a:xfrm>
          <a:prstGeom prst="rect">
            <a:avLst/>
          </a:prstGeom>
        </p:spPr>
      </p:pic>
      <p:sp>
        <p:nvSpPr>
          <p:cNvPr id="2" name="TextBox 1">
            <a:extLst>
              <a:ext uri="{FF2B5EF4-FFF2-40B4-BE49-F238E27FC236}">
                <a16:creationId xmlns:a16="http://schemas.microsoft.com/office/drawing/2014/main" id="{081166F5-B7AC-F1B8-D21F-B353AF901C58}"/>
              </a:ext>
            </a:extLst>
          </p:cNvPr>
          <p:cNvSpPr txBox="1"/>
          <p:nvPr/>
        </p:nvSpPr>
        <p:spPr>
          <a:xfrm>
            <a:off x="359532" y="116632"/>
            <a:ext cx="8424936" cy="646331"/>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rPr>
              <a:t>But we also have HUGE wind potential!</a:t>
            </a:r>
            <a:endParaRPr lang="en-AU" sz="2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884446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166F5-B7AC-F1B8-D21F-B353AF901C58}"/>
              </a:ext>
            </a:extLst>
          </p:cNvPr>
          <p:cNvSpPr txBox="1"/>
          <p:nvPr/>
        </p:nvSpPr>
        <p:spPr>
          <a:xfrm>
            <a:off x="359532" y="116632"/>
            <a:ext cx="8424936" cy="646331"/>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rPr>
              <a:t>But we also have HUGE wind potential!</a:t>
            </a:r>
            <a:endParaRPr lang="en-AU" sz="2000" dirty="0">
              <a:solidFill>
                <a:srgbClr val="FFFF00"/>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CE917F3C-5E39-562F-0F01-0D96A58B7D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2" y="0"/>
            <a:ext cx="9121515" cy="6858000"/>
          </a:xfrm>
          <a:prstGeom prst="rect">
            <a:avLst/>
          </a:prstGeom>
        </p:spPr>
      </p:pic>
      <p:sp>
        <p:nvSpPr>
          <p:cNvPr id="6" name="TextBox 5">
            <a:extLst>
              <a:ext uri="{FF2B5EF4-FFF2-40B4-BE49-F238E27FC236}">
                <a16:creationId xmlns:a16="http://schemas.microsoft.com/office/drawing/2014/main" id="{9495B0F2-5BC3-90D3-D3BA-94C87B2EDF5D}"/>
              </a:ext>
            </a:extLst>
          </p:cNvPr>
          <p:cNvSpPr txBox="1"/>
          <p:nvPr/>
        </p:nvSpPr>
        <p:spPr>
          <a:xfrm>
            <a:off x="1619672" y="865531"/>
            <a:ext cx="7632848" cy="523220"/>
          </a:xfrm>
          <a:prstGeom prst="rect">
            <a:avLst/>
          </a:prstGeom>
          <a:noFill/>
        </p:spPr>
        <p:txBody>
          <a:bodyPr wrap="square" rtlCol="0">
            <a:spAutoFit/>
          </a:bodyPr>
          <a:lstStyle/>
          <a:p>
            <a:r>
              <a:rPr lang="en-AU" sz="2800" dirty="0">
                <a:solidFill>
                  <a:srgbClr val="FFFF00"/>
                </a:solidFill>
                <a:effectLst>
                  <a:outerShdw blurRad="38100" dist="38100" dir="2700000" algn="tl">
                    <a:srgbClr val="000000">
                      <a:alpha val="43137"/>
                    </a:srgbClr>
                  </a:outerShdw>
                </a:effectLst>
              </a:rPr>
              <a:t>This is about </a:t>
            </a:r>
            <a:r>
              <a:rPr lang="en-AU" sz="2400" u="sng" dirty="0">
                <a:solidFill>
                  <a:srgbClr val="FFFF00"/>
                </a:solidFill>
                <a:effectLst>
                  <a:outerShdw blurRad="38100" dist="38100" dir="2700000" algn="tl">
                    <a:srgbClr val="000000">
                      <a:alpha val="43137"/>
                    </a:srgbClr>
                  </a:outerShdw>
                </a:effectLst>
              </a:rPr>
              <a:t>20 times</a:t>
            </a:r>
            <a:r>
              <a:rPr lang="en-AU" sz="2800" dirty="0">
                <a:solidFill>
                  <a:srgbClr val="FFFF00"/>
                </a:solidFill>
                <a:effectLst>
                  <a:outerShdw blurRad="38100" dist="38100" dir="2700000" algn="tl">
                    <a:srgbClr val="000000">
                      <a:alpha val="43137"/>
                    </a:srgbClr>
                  </a:outerShdw>
                </a:effectLst>
              </a:rPr>
              <a:t> our current use of ALL power</a:t>
            </a:r>
            <a:endParaRPr lang="en-AU" sz="1600" dirty="0">
              <a:solidFill>
                <a:srgbClr val="FFFF00"/>
              </a:solidFill>
              <a:effectLst>
                <a:outerShdw blurRad="38100" dist="38100" dir="2700000" algn="tl">
                  <a:srgbClr val="000000">
                    <a:alpha val="43137"/>
                  </a:srgbClr>
                </a:outerShdw>
              </a:effectLst>
            </a:endParaRPr>
          </a:p>
        </p:txBody>
      </p:sp>
      <p:cxnSp>
        <p:nvCxnSpPr>
          <p:cNvPr id="8" name="Straight Arrow Connector 7">
            <a:extLst>
              <a:ext uri="{FF2B5EF4-FFF2-40B4-BE49-F238E27FC236}">
                <a16:creationId xmlns:a16="http://schemas.microsoft.com/office/drawing/2014/main" id="{4CE9BFCA-8A8A-0A3A-921A-9335F6D9D6FD}"/>
              </a:ext>
            </a:extLst>
          </p:cNvPr>
          <p:cNvCxnSpPr/>
          <p:nvPr/>
        </p:nvCxnSpPr>
        <p:spPr bwMode="auto">
          <a:xfrm flipH="1">
            <a:off x="1691680" y="1388751"/>
            <a:ext cx="216024" cy="528081"/>
          </a:xfrm>
          <a:prstGeom prst="straightConnector1">
            <a:avLst/>
          </a:prstGeom>
          <a:solidFill>
            <a:schemeClr val="accent1"/>
          </a:solidFill>
          <a:ln w="38100" cap="flat" cmpd="sng" algn="ctr">
            <a:solidFill>
              <a:srgbClr val="FFFF00"/>
            </a:solidFill>
            <a:prstDash val="solid"/>
            <a:round/>
            <a:headEnd type="none" w="med" len="med"/>
            <a:tailEnd type="triangle"/>
          </a:ln>
          <a:effectLst>
            <a:outerShdw blurRad="50800" dist="38100" dir="2700000" algn="tl" rotWithShape="0">
              <a:prstClr val="black">
                <a:alpha val="40000"/>
              </a:prstClr>
            </a:outerShdw>
          </a:effectLst>
        </p:spPr>
      </p:cxnSp>
      <p:sp>
        <p:nvSpPr>
          <p:cNvPr id="3" name="TextBox 2">
            <a:extLst>
              <a:ext uri="{FF2B5EF4-FFF2-40B4-BE49-F238E27FC236}">
                <a16:creationId xmlns:a16="http://schemas.microsoft.com/office/drawing/2014/main" id="{B63D28D2-62E5-597D-048E-9CCF8163D306}"/>
              </a:ext>
            </a:extLst>
          </p:cNvPr>
          <p:cNvSpPr txBox="1"/>
          <p:nvPr/>
        </p:nvSpPr>
        <p:spPr>
          <a:xfrm>
            <a:off x="5364088" y="2060848"/>
            <a:ext cx="3420380" cy="2031325"/>
          </a:xfrm>
          <a:prstGeom prst="rect">
            <a:avLst/>
          </a:prstGeom>
          <a:noFill/>
        </p:spPr>
        <p:txBody>
          <a:bodyPr wrap="square" rtlCol="0">
            <a:spAutoFit/>
          </a:bodyPr>
          <a:lstStyle/>
          <a:p>
            <a:r>
              <a:rPr lang="en-AU" u="sng" dirty="0"/>
              <a:t>Wind capacity per person (2020)</a:t>
            </a:r>
            <a:r>
              <a:rPr lang="en-AU" dirty="0"/>
              <a:t>:</a:t>
            </a:r>
          </a:p>
          <a:p>
            <a:r>
              <a:rPr lang="en-AU" dirty="0"/>
              <a:t>Denmark		1068 watts</a:t>
            </a:r>
          </a:p>
          <a:p>
            <a:r>
              <a:rPr lang="en-AU" dirty="0"/>
              <a:t>Sweden		 933 watts</a:t>
            </a:r>
          </a:p>
          <a:p>
            <a:r>
              <a:rPr lang="en-AU" dirty="0"/>
              <a:t>Germany		 747 watts</a:t>
            </a:r>
          </a:p>
          <a:p>
            <a:r>
              <a:rPr lang="en-AU" dirty="0"/>
              <a:t>UK		 369 watts</a:t>
            </a:r>
          </a:p>
          <a:p>
            <a:r>
              <a:rPr lang="en-AU" dirty="0"/>
              <a:t>Australia		 367 watts</a:t>
            </a:r>
          </a:p>
          <a:p>
            <a:r>
              <a:rPr lang="en-AU" dirty="0"/>
              <a:t>USA		 355 watts</a:t>
            </a:r>
          </a:p>
        </p:txBody>
      </p:sp>
    </p:spTree>
    <p:extLst>
      <p:ext uri="{BB962C8B-B14F-4D97-AF65-F5344CB8AC3E}">
        <p14:creationId xmlns:p14="http://schemas.microsoft.com/office/powerpoint/2010/main" val="305263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2CDE83-BD56-F9FE-CA56-69E383BEB7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86380" y="44624"/>
            <a:ext cx="8571240" cy="5985368"/>
          </a:xfrm>
          <a:prstGeom prst="rect">
            <a:avLst/>
          </a:prstGeom>
        </p:spPr>
      </p:pic>
      <p:graphicFrame>
        <p:nvGraphicFramePr>
          <p:cNvPr id="5" name="Object 4">
            <a:extLst>
              <a:ext uri="{FF2B5EF4-FFF2-40B4-BE49-F238E27FC236}">
                <a16:creationId xmlns:a16="http://schemas.microsoft.com/office/drawing/2014/main" id="{6DE8F68D-BCD2-1169-CC12-50337D49A168}"/>
              </a:ext>
            </a:extLst>
          </p:cNvPr>
          <p:cNvGraphicFramePr>
            <a:graphicFrameLocks noChangeAspect="1"/>
          </p:cNvGraphicFramePr>
          <p:nvPr>
            <p:extLst>
              <p:ext uri="{D42A27DB-BD31-4B8C-83A1-F6EECF244321}">
                <p14:modId xmlns:p14="http://schemas.microsoft.com/office/powerpoint/2010/main" val="1074754770"/>
              </p:ext>
            </p:extLst>
          </p:nvPr>
        </p:nvGraphicFramePr>
        <p:xfrm>
          <a:off x="4558968" y="5696296"/>
          <a:ext cx="4248472" cy="280281"/>
        </p:xfrm>
        <a:graphic>
          <a:graphicData uri="http://schemas.openxmlformats.org/presentationml/2006/ole">
            <mc:AlternateContent xmlns:mc="http://schemas.openxmlformats.org/markup-compatibility/2006">
              <mc:Choice xmlns:v="urn:schemas-microsoft-com:vml" Requires="v">
                <p:oleObj name="PHOTO-PAINT" r:id="rId4" imgW="2742840" imgH="180720" progId="CorelPHOTOPAINT.Image.18">
                  <p:embed/>
                </p:oleObj>
              </mc:Choice>
              <mc:Fallback>
                <p:oleObj name="PHOTO-PAINT" r:id="rId4" imgW="2742840" imgH="180720" progId="CorelPHOTOPAINT.Image.18">
                  <p:embed/>
                  <p:pic>
                    <p:nvPicPr>
                      <p:cNvPr id="5" name="Object 4">
                        <a:extLst>
                          <a:ext uri="{FF2B5EF4-FFF2-40B4-BE49-F238E27FC236}">
                            <a16:creationId xmlns:a16="http://schemas.microsoft.com/office/drawing/2014/main" id="{6DE8F68D-BCD2-1169-CC12-50337D49A168}"/>
                          </a:ext>
                        </a:extLst>
                      </p:cNvPr>
                      <p:cNvPicPr/>
                      <p:nvPr/>
                    </p:nvPicPr>
                    <p:blipFill>
                      <a:blip r:embed="rId5"/>
                      <a:stretch>
                        <a:fillRect/>
                      </a:stretch>
                    </p:blipFill>
                    <p:spPr>
                      <a:xfrm>
                        <a:off x="4558968" y="5696296"/>
                        <a:ext cx="4248472" cy="280281"/>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A13267D2-C2EF-0A48-E3C9-8E1C2A9CCDE7}"/>
              </a:ext>
            </a:extLst>
          </p:cNvPr>
          <p:cNvSpPr txBox="1"/>
          <p:nvPr/>
        </p:nvSpPr>
        <p:spPr>
          <a:xfrm>
            <a:off x="0" y="6021288"/>
            <a:ext cx="9122032" cy="400110"/>
          </a:xfrm>
          <a:prstGeom prst="rect">
            <a:avLst/>
          </a:prstGeom>
          <a:noFill/>
        </p:spPr>
        <p:txBody>
          <a:bodyPr wrap="square" rtlCol="0">
            <a:spAutoFit/>
          </a:bodyPr>
          <a:lstStyle/>
          <a:p>
            <a:r>
              <a:rPr lang="en-AU" sz="2000" dirty="0"/>
              <a:t>Remember today’s TOTAL energy consumption is about 230 </a:t>
            </a:r>
            <a:r>
              <a:rPr lang="en-AU" sz="2000" dirty="0" err="1"/>
              <a:t>TWh</a:t>
            </a:r>
            <a:r>
              <a:rPr lang="en-AU" sz="2000" dirty="0"/>
              <a:t>/</a:t>
            </a:r>
            <a:r>
              <a:rPr lang="en-AU" sz="2000" dirty="0" err="1"/>
              <a:t>yr</a:t>
            </a:r>
            <a:r>
              <a:rPr lang="en-AU" sz="2000" dirty="0"/>
              <a:t> (REN ~60 </a:t>
            </a:r>
            <a:r>
              <a:rPr lang="en-AU" sz="2000" dirty="0" err="1"/>
              <a:t>TWh</a:t>
            </a:r>
            <a:r>
              <a:rPr lang="en-AU" sz="2000" dirty="0"/>
              <a:t>/</a:t>
            </a:r>
            <a:r>
              <a:rPr lang="en-AU" sz="2000" dirty="0" err="1"/>
              <a:t>yr</a:t>
            </a:r>
            <a:r>
              <a:rPr lang="en-AU" sz="2000" dirty="0"/>
              <a:t>)</a:t>
            </a:r>
          </a:p>
        </p:txBody>
      </p:sp>
      <p:pic>
        <p:nvPicPr>
          <p:cNvPr id="7" name="Picture 6">
            <a:extLst>
              <a:ext uri="{FF2B5EF4-FFF2-40B4-BE49-F238E27FC236}">
                <a16:creationId xmlns:a16="http://schemas.microsoft.com/office/drawing/2014/main" id="{6FAB04B7-B4AE-D852-B618-0608727098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60432" y="6497660"/>
            <a:ext cx="609600" cy="276225"/>
          </a:xfrm>
          <a:prstGeom prst="rect">
            <a:avLst/>
          </a:prstGeom>
        </p:spPr>
      </p:pic>
      <p:sp>
        <p:nvSpPr>
          <p:cNvPr id="2" name="TextBox 1">
            <a:extLst>
              <a:ext uri="{FF2B5EF4-FFF2-40B4-BE49-F238E27FC236}">
                <a16:creationId xmlns:a16="http://schemas.microsoft.com/office/drawing/2014/main" id="{C10C2983-9FED-8B83-8635-6B43C5BAC85F}"/>
              </a:ext>
            </a:extLst>
          </p:cNvPr>
          <p:cNvSpPr txBox="1"/>
          <p:nvPr/>
        </p:nvSpPr>
        <p:spPr>
          <a:xfrm>
            <a:off x="0" y="6357726"/>
            <a:ext cx="9122032" cy="400110"/>
          </a:xfrm>
          <a:prstGeom prst="rect">
            <a:avLst/>
          </a:prstGeom>
          <a:noFill/>
        </p:spPr>
        <p:txBody>
          <a:bodyPr wrap="square" rtlCol="0">
            <a:spAutoFit/>
          </a:bodyPr>
          <a:lstStyle/>
          <a:p>
            <a:r>
              <a:rPr lang="en-AU" sz="2000" dirty="0"/>
              <a:t>So the Hydrogen superpower will use about </a:t>
            </a:r>
            <a:r>
              <a:rPr lang="en-AU" sz="2000" b="1" dirty="0">
                <a:solidFill>
                  <a:srgbClr val="FFFF00"/>
                </a:solidFill>
              </a:rPr>
              <a:t>SIX TIMES today’s TOTAL energy</a:t>
            </a:r>
          </a:p>
        </p:txBody>
      </p:sp>
    </p:spTree>
    <p:extLst>
      <p:ext uri="{BB962C8B-B14F-4D97-AF65-F5344CB8AC3E}">
        <p14:creationId xmlns:p14="http://schemas.microsoft.com/office/powerpoint/2010/main" val="2783752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12F1A0-728E-8644-0A03-04DCF6B051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3" y="116632"/>
            <a:ext cx="6192689" cy="3170776"/>
          </a:xfrm>
          <a:prstGeom prst="rect">
            <a:avLst/>
          </a:prstGeom>
        </p:spPr>
      </p:pic>
      <p:pic>
        <p:nvPicPr>
          <p:cNvPr id="5" name="Content Placeholder 8">
            <a:extLst>
              <a:ext uri="{FF2B5EF4-FFF2-40B4-BE49-F238E27FC236}">
                <a16:creationId xmlns:a16="http://schemas.microsoft.com/office/drawing/2014/main" id="{85F81335-1B36-185D-B80C-58929E0535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8311343" y="113068"/>
            <a:ext cx="715511" cy="1080120"/>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AAF006D7-195A-C800-788E-3E47A92158E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3568" y="1254968"/>
            <a:ext cx="73152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823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8067D-43E3-74AB-E9FB-70DDA8EA65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64" y="188640"/>
            <a:ext cx="9195327" cy="6480720"/>
          </a:xfrm>
          <a:prstGeom prst="rect">
            <a:avLst/>
          </a:prstGeom>
        </p:spPr>
      </p:pic>
    </p:spTree>
    <p:extLst>
      <p:ext uri="{BB962C8B-B14F-4D97-AF65-F5344CB8AC3E}">
        <p14:creationId xmlns:p14="http://schemas.microsoft.com/office/powerpoint/2010/main" val="2487929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CD25B7-771F-D030-9990-22716EF27FC0}"/>
              </a:ext>
            </a:extLst>
          </p:cNvPr>
          <p:cNvSpPr>
            <a:spLocks noGrp="1"/>
          </p:cNvSpPr>
          <p:nvPr>
            <p:ph type="title"/>
          </p:nvPr>
        </p:nvSpPr>
        <p:spPr>
          <a:xfrm>
            <a:off x="301625" y="228601"/>
            <a:ext cx="8510588" cy="608112"/>
          </a:xfrm>
        </p:spPr>
        <p:txBody>
          <a:bodyPr/>
          <a:lstStyle/>
          <a:p>
            <a:r>
              <a:rPr lang="en-AU" dirty="0"/>
              <a:t>Many are unaware and/or confused</a:t>
            </a:r>
          </a:p>
        </p:txBody>
      </p:sp>
      <p:pic>
        <p:nvPicPr>
          <p:cNvPr id="2" name="Picture 1">
            <a:extLst>
              <a:ext uri="{FF2B5EF4-FFF2-40B4-BE49-F238E27FC236}">
                <a16:creationId xmlns:a16="http://schemas.microsoft.com/office/drawing/2014/main" id="{506E0476-CBF3-1AE4-DCC9-7D260C62BF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4" y="1412776"/>
            <a:ext cx="9154408" cy="4896544"/>
          </a:xfrm>
          <a:prstGeom prst="rect">
            <a:avLst/>
          </a:prstGeom>
        </p:spPr>
      </p:pic>
    </p:spTree>
    <p:extLst>
      <p:ext uri="{BB962C8B-B14F-4D97-AF65-F5344CB8AC3E}">
        <p14:creationId xmlns:p14="http://schemas.microsoft.com/office/powerpoint/2010/main" val="3665832561"/>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DD959D-BB67-444A-0155-6886DCAA44C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6549" y="116632"/>
            <a:ext cx="9041394" cy="5616624"/>
          </a:xfrm>
          <a:prstGeom prst="rect">
            <a:avLst/>
          </a:prstGeom>
        </p:spPr>
      </p:pic>
      <p:sp>
        <p:nvSpPr>
          <p:cNvPr id="2" name="TextBox 1">
            <a:extLst>
              <a:ext uri="{FF2B5EF4-FFF2-40B4-BE49-F238E27FC236}">
                <a16:creationId xmlns:a16="http://schemas.microsoft.com/office/drawing/2014/main" id="{E0BD0EB2-F6E7-CB4F-CDBB-E77D56100267}"/>
              </a:ext>
            </a:extLst>
          </p:cNvPr>
          <p:cNvSpPr txBox="1"/>
          <p:nvPr/>
        </p:nvSpPr>
        <p:spPr>
          <a:xfrm>
            <a:off x="46549" y="6237312"/>
            <a:ext cx="8557899" cy="369332"/>
          </a:xfrm>
          <a:prstGeom prst="rect">
            <a:avLst/>
          </a:prstGeom>
          <a:noFill/>
        </p:spPr>
        <p:txBody>
          <a:bodyPr wrap="square" rtlCol="0">
            <a:spAutoFit/>
          </a:bodyPr>
          <a:lstStyle/>
          <a:p>
            <a:r>
              <a:rPr lang="en-AU" sz="1800" b="0" i="0" u="none" strike="noStrike" baseline="0" dirty="0">
                <a:solidFill>
                  <a:schemeClr val="tx1">
                    <a:lumMod val="75000"/>
                  </a:schemeClr>
                </a:solidFill>
                <a:latin typeface="+mn-lt"/>
              </a:rPr>
              <a:t>How Green Are the National Hydrogen Strategies?  </a:t>
            </a:r>
            <a:r>
              <a:rPr lang="en-AU" sz="1800" b="0" i="0" u="none" strike="noStrike" baseline="0" dirty="0" err="1">
                <a:solidFill>
                  <a:schemeClr val="tx1">
                    <a:lumMod val="75000"/>
                  </a:schemeClr>
                </a:solidFill>
                <a:latin typeface="+mn-lt"/>
              </a:rPr>
              <a:t>Wenting</a:t>
            </a:r>
            <a:r>
              <a:rPr lang="en-AU" sz="1800" b="0" i="0" u="none" strike="noStrike" baseline="0" dirty="0">
                <a:solidFill>
                  <a:schemeClr val="tx1">
                    <a:lumMod val="75000"/>
                  </a:schemeClr>
                </a:solidFill>
                <a:latin typeface="+mn-lt"/>
              </a:rPr>
              <a:t> Cheng and Sora Lee  ANU</a:t>
            </a:r>
            <a:endParaRPr lang="en-AU" dirty="0">
              <a:solidFill>
                <a:schemeClr val="tx1">
                  <a:lumMod val="75000"/>
                </a:schemeClr>
              </a:solidFill>
            </a:endParaRPr>
          </a:p>
        </p:txBody>
      </p:sp>
    </p:spTree>
    <p:extLst>
      <p:ext uri="{BB962C8B-B14F-4D97-AF65-F5344CB8AC3E}">
        <p14:creationId xmlns:p14="http://schemas.microsoft.com/office/powerpoint/2010/main" val="3546576574"/>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BD0EB2-F6E7-CB4F-CDBB-E77D56100267}"/>
              </a:ext>
            </a:extLst>
          </p:cNvPr>
          <p:cNvSpPr txBox="1"/>
          <p:nvPr/>
        </p:nvSpPr>
        <p:spPr>
          <a:xfrm>
            <a:off x="46549" y="6237312"/>
            <a:ext cx="8557899" cy="369332"/>
          </a:xfrm>
          <a:prstGeom prst="rect">
            <a:avLst/>
          </a:prstGeom>
          <a:noFill/>
        </p:spPr>
        <p:txBody>
          <a:bodyPr wrap="square" rtlCol="0">
            <a:spAutoFit/>
          </a:bodyPr>
          <a:lstStyle/>
          <a:p>
            <a:r>
              <a:rPr lang="en-AU" sz="1800" b="0" i="0" u="none" strike="noStrike" baseline="0" dirty="0">
                <a:solidFill>
                  <a:schemeClr val="tx1">
                    <a:lumMod val="75000"/>
                  </a:schemeClr>
                </a:solidFill>
                <a:latin typeface="+mn-lt"/>
              </a:rPr>
              <a:t>How Green Are the National Hydrogen Strategies?  </a:t>
            </a:r>
            <a:r>
              <a:rPr lang="en-AU" sz="1800" b="0" i="0" u="none" strike="noStrike" baseline="0" dirty="0" err="1">
                <a:solidFill>
                  <a:schemeClr val="tx1">
                    <a:lumMod val="75000"/>
                  </a:schemeClr>
                </a:solidFill>
                <a:latin typeface="+mn-lt"/>
              </a:rPr>
              <a:t>Wenting</a:t>
            </a:r>
            <a:r>
              <a:rPr lang="en-AU" sz="1800" b="0" i="0" u="none" strike="noStrike" baseline="0" dirty="0">
                <a:solidFill>
                  <a:schemeClr val="tx1">
                    <a:lumMod val="75000"/>
                  </a:schemeClr>
                </a:solidFill>
                <a:latin typeface="+mn-lt"/>
              </a:rPr>
              <a:t> Cheng and Sora Lee  ANU</a:t>
            </a:r>
            <a:endParaRPr lang="en-AU" dirty="0">
              <a:solidFill>
                <a:schemeClr val="tx1">
                  <a:lumMod val="75000"/>
                </a:schemeClr>
              </a:solidFill>
            </a:endParaRPr>
          </a:p>
        </p:txBody>
      </p:sp>
      <p:pic>
        <p:nvPicPr>
          <p:cNvPr id="5" name="Picture 4">
            <a:extLst>
              <a:ext uri="{FF2B5EF4-FFF2-40B4-BE49-F238E27FC236}">
                <a16:creationId xmlns:a16="http://schemas.microsoft.com/office/drawing/2014/main" id="{ECF6CE81-4019-7194-F0F3-3C51AAC9E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017"/>
            <a:ext cx="9144000" cy="6827965"/>
          </a:xfrm>
          <a:prstGeom prst="rect">
            <a:avLst/>
          </a:prstGeom>
        </p:spPr>
      </p:pic>
      <p:sp>
        <p:nvSpPr>
          <p:cNvPr id="6" name="TextBox 5">
            <a:extLst>
              <a:ext uri="{FF2B5EF4-FFF2-40B4-BE49-F238E27FC236}">
                <a16:creationId xmlns:a16="http://schemas.microsoft.com/office/drawing/2014/main" id="{028D2244-4CF4-3AEE-6776-25C743F71AC4}"/>
              </a:ext>
            </a:extLst>
          </p:cNvPr>
          <p:cNvSpPr txBox="1"/>
          <p:nvPr/>
        </p:nvSpPr>
        <p:spPr>
          <a:xfrm>
            <a:off x="179512" y="6237312"/>
            <a:ext cx="1440160" cy="523220"/>
          </a:xfrm>
          <a:prstGeom prst="rect">
            <a:avLst/>
          </a:prstGeom>
          <a:noFill/>
        </p:spPr>
        <p:txBody>
          <a:bodyPr wrap="square" rtlCol="0">
            <a:spAutoFit/>
          </a:bodyPr>
          <a:lstStyle/>
          <a:p>
            <a:r>
              <a:rPr lang="en-AU" sz="1400" dirty="0">
                <a:solidFill>
                  <a:schemeClr val="accent4">
                    <a:lumMod val="50000"/>
                  </a:schemeClr>
                </a:solidFill>
              </a:rPr>
              <a:t>Fig 5.1 from original source</a:t>
            </a:r>
          </a:p>
        </p:txBody>
      </p:sp>
    </p:spTree>
    <p:extLst>
      <p:ext uri="{BB962C8B-B14F-4D97-AF65-F5344CB8AC3E}">
        <p14:creationId xmlns:p14="http://schemas.microsoft.com/office/powerpoint/2010/main" val="1965452364"/>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3C28A-A61C-5CAE-156C-2360B1AC26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116632"/>
            <a:ext cx="8999054" cy="5760640"/>
          </a:xfrm>
          <a:prstGeom prst="rect">
            <a:avLst/>
          </a:prstGeom>
        </p:spPr>
      </p:pic>
      <p:pic>
        <p:nvPicPr>
          <p:cNvPr id="5" name="Picture 4">
            <a:extLst>
              <a:ext uri="{FF2B5EF4-FFF2-40B4-BE49-F238E27FC236}">
                <a16:creationId xmlns:a16="http://schemas.microsoft.com/office/drawing/2014/main" id="{9CBEF764-56CC-766A-E774-77394BB49F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7584" y="6345510"/>
            <a:ext cx="6858000" cy="323850"/>
          </a:xfrm>
          <a:prstGeom prst="rect">
            <a:avLst/>
          </a:prstGeom>
        </p:spPr>
      </p:pic>
      <p:graphicFrame>
        <p:nvGraphicFramePr>
          <p:cNvPr id="6" name="Object 5">
            <a:extLst>
              <a:ext uri="{FF2B5EF4-FFF2-40B4-BE49-F238E27FC236}">
                <a16:creationId xmlns:a16="http://schemas.microsoft.com/office/drawing/2014/main" id="{49C9A904-1838-124D-A82D-A9A4CF7C0EC2}"/>
              </a:ext>
            </a:extLst>
          </p:cNvPr>
          <p:cNvGraphicFramePr>
            <a:graphicFrameLocks noChangeAspect="1"/>
          </p:cNvGraphicFramePr>
          <p:nvPr>
            <p:extLst>
              <p:ext uri="{D42A27DB-BD31-4B8C-83A1-F6EECF244321}">
                <p14:modId xmlns:p14="http://schemas.microsoft.com/office/powerpoint/2010/main" val="2772505911"/>
              </p:ext>
            </p:extLst>
          </p:nvPr>
        </p:nvGraphicFramePr>
        <p:xfrm>
          <a:off x="827584" y="6109295"/>
          <a:ext cx="5534025" cy="200025"/>
        </p:xfrm>
        <a:graphic>
          <a:graphicData uri="http://schemas.openxmlformats.org/presentationml/2006/ole">
            <mc:AlternateContent xmlns:mc="http://schemas.openxmlformats.org/markup-compatibility/2006">
              <mc:Choice xmlns:v="urn:schemas-microsoft-com:vml" Requires="v">
                <p:oleObj name="PHOTO-PAINT" r:id="rId5" imgW="5533920" imgH="199800" progId="CorelPHOTOPAINT.Image.18">
                  <p:embed/>
                </p:oleObj>
              </mc:Choice>
              <mc:Fallback>
                <p:oleObj name="PHOTO-PAINT" r:id="rId5" imgW="5533920" imgH="199800" progId="CorelPHOTOPAINT.Image.18">
                  <p:embed/>
                  <p:pic>
                    <p:nvPicPr>
                      <p:cNvPr id="6" name="Object 5">
                        <a:extLst>
                          <a:ext uri="{FF2B5EF4-FFF2-40B4-BE49-F238E27FC236}">
                            <a16:creationId xmlns:a16="http://schemas.microsoft.com/office/drawing/2014/main" id="{49C9A904-1838-124D-A82D-A9A4CF7C0EC2}"/>
                          </a:ext>
                        </a:extLst>
                      </p:cNvPr>
                      <p:cNvPicPr/>
                      <p:nvPr/>
                    </p:nvPicPr>
                    <p:blipFill>
                      <a:blip r:embed="rId6"/>
                      <a:stretch>
                        <a:fillRect/>
                      </a:stretch>
                    </p:blipFill>
                    <p:spPr>
                      <a:xfrm>
                        <a:off x="827584" y="6109295"/>
                        <a:ext cx="5534025" cy="200025"/>
                      </a:xfrm>
                      <a:prstGeom prst="rect">
                        <a:avLst/>
                      </a:prstGeom>
                    </p:spPr>
                  </p:pic>
                </p:oleObj>
              </mc:Fallback>
            </mc:AlternateContent>
          </a:graphicData>
        </a:graphic>
      </p:graphicFrame>
    </p:spTree>
    <p:extLst>
      <p:ext uri="{BB962C8B-B14F-4D97-AF65-F5344CB8AC3E}">
        <p14:creationId xmlns:p14="http://schemas.microsoft.com/office/powerpoint/2010/main" val="3061416105"/>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74366B-F3E0-E7DA-9638-29C2D9A1369B}"/>
              </a:ext>
            </a:extLst>
          </p:cNvPr>
          <p:cNvSpPr txBox="1"/>
          <p:nvPr/>
        </p:nvSpPr>
        <p:spPr>
          <a:xfrm>
            <a:off x="179512" y="5445224"/>
            <a:ext cx="8784976" cy="707886"/>
          </a:xfrm>
          <a:prstGeom prst="rect">
            <a:avLst/>
          </a:prstGeom>
          <a:noFill/>
        </p:spPr>
        <p:txBody>
          <a:bodyPr wrap="square" rtlCol="0">
            <a:spAutoFit/>
          </a:bodyPr>
          <a:lstStyle/>
          <a:p>
            <a:r>
              <a:rPr lang="en-AU" sz="2000" dirty="0" err="1"/>
              <a:t>Siemans</a:t>
            </a:r>
            <a:r>
              <a:rPr lang="en-AU" sz="2000" dirty="0"/>
              <a:t> Energy see massive potential in the use of clean (green) hydrogen in the coming decades</a:t>
            </a:r>
          </a:p>
        </p:txBody>
      </p:sp>
      <p:pic>
        <p:nvPicPr>
          <p:cNvPr id="5" name="Picture 4">
            <a:extLst>
              <a:ext uri="{FF2B5EF4-FFF2-40B4-BE49-F238E27FC236}">
                <a16:creationId xmlns:a16="http://schemas.microsoft.com/office/drawing/2014/main" id="{5FF7F4C6-1012-41B9-49FA-68C3E055BB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8" y="0"/>
            <a:ext cx="9144000" cy="5154930"/>
          </a:xfrm>
          <a:prstGeom prst="rect">
            <a:avLst/>
          </a:prstGeom>
        </p:spPr>
      </p:pic>
      <p:sp>
        <p:nvSpPr>
          <p:cNvPr id="2" name="TextBox 1">
            <a:extLst>
              <a:ext uri="{FF2B5EF4-FFF2-40B4-BE49-F238E27FC236}">
                <a16:creationId xmlns:a16="http://schemas.microsoft.com/office/drawing/2014/main" id="{5D9EDBFC-3764-3A5D-D68E-ABCD085CB499}"/>
              </a:ext>
            </a:extLst>
          </p:cNvPr>
          <p:cNvSpPr txBox="1"/>
          <p:nvPr/>
        </p:nvSpPr>
        <p:spPr>
          <a:xfrm>
            <a:off x="323528" y="6309320"/>
            <a:ext cx="8816344" cy="276999"/>
          </a:xfrm>
          <a:prstGeom prst="rect">
            <a:avLst/>
          </a:prstGeom>
          <a:noFill/>
        </p:spPr>
        <p:txBody>
          <a:bodyPr wrap="square" rtlCol="0">
            <a:spAutoFit/>
          </a:bodyPr>
          <a:lstStyle/>
          <a:p>
            <a:r>
              <a:rPr lang="en-AU" sz="1200" dirty="0"/>
              <a:t>https://energy.unimelb.edu.au/news-and-events/events/meinetwork22-seminar-5-green-hydrogen-as-an-alternative-to-natural-gas</a:t>
            </a:r>
          </a:p>
        </p:txBody>
      </p:sp>
    </p:spTree>
    <p:extLst>
      <p:ext uri="{BB962C8B-B14F-4D97-AF65-F5344CB8AC3E}">
        <p14:creationId xmlns:p14="http://schemas.microsoft.com/office/powerpoint/2010/main" val="1241483937"/>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67CF5-BBA4-7F97-418F-7225ED3435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24" y="116632"/>
            <a:ext cx="9144000" cy="5066353"/>
          </a:xfrm>
          <a:prstGeom prst="rect">
            <a:avLst/>
          </a:prstGeom>
        </p:spPr>
      </p:pic>
      <p:sp>
        <p:nvSpPr>
          <p:cNvPr id="6" name="TextBox 5">
            <a:extLst>
              <a:ext uri="{FF2B5EF4-FFF2-40B4-BE49-F238E27FC236}">
                <a16:creationId xmlns:a16="http://schemas.microsoft.com/office/drawing/2014/main" id="{3026A3B6-9FA7-7F86-CE29-C161534F07E7}"/>
              </a:ext>
            </a:extLst>
          </p:cNvPr>
          <p:cNvSpPr txBox="1"/>
          <p:nvPr/>
        </p:nvSpPr>
        <p:spPr>
          <a:xfrm>
            <a:off x="323528" y="5200993"/>
            <a:ext cx="8352928" cy="1569660"/>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A large scale multi year project by Universities of Melbourne, Queensland and Princeton (USA) to examine how we can achieve net zero by 2050</a:t>
            </a:r>
          </a:p>
          <a:p>
            <a:r>
              <a:rPr lang="en-AU" sz="2400" dirty="0">
                <a:effectLst>
                  <a:outerShdw blurRad="38100" dist="38100" dir="2700000" algn="tl">
                    <a:srgbClr val="000000">
                      <a:alpha val="43137"/>
                    </a:srgbClr>
                  </a:outerShdw>
                </a:effectLst>
              </a:rPr>
              <a:t>Find this interim report at netzeroaustralia.net.au</a:t>
            </a:r>
            <a:endParaRPr lang="en-A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27884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6D977-699D-F706-A848-AC43AFC4DE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76" y="106329"/>
            <a:ext cx="9144000" cy="5752666"/>
          </a:xfrm>
          <a:prstGeom prst="rect">
            <a:avLst/>
          </a:prstGeom>
        </p:spPr>
      </p:pic>
      <p:pic>
        <p:nvPicPr>
          <p:cNvPr id="5" name="Picture 4">
            <a:extLst>
              <a:ext uri="{FF2B5EF4-FFF2-40B4-BE49-F238E27FC236}">
                <a16:creationId xmlns:a16="http://schemas.microsoft.com/office/drawing/2014/main" id="{29327732-B294-8B6F-0601-7BCCAA6E1E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8" y="134928"/>
            <a:ext cx="9144000" cy="5742344"/>
          </a:xfrm>
          <a:prstGeom prst="rect">
            <a:avLst/>
          </a:prstGeom>
        </p:spPr>
      </p:pic>
      <p:pic>
        <p:nvPicPr>
          <p:cNvPr id="7" name="Picture 6">
            <a:extLst>
              <a:ext uri="{FF2B5EF4-FFF2-40B4-BE49-F238E27FC236}">
                <a16:creationId xmlns:a16="http://schemas.microsoft.com/office/drawing/2014/main" id="{DB5240B4-A55E-A57E-E5D0-E5E9DB4907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76" y="141788"/>
            <a:ext cx="9144000" cy="5735484"/>
          </a:xfrm>
          <a:prstGeom prst="rect">
            <a:avLst/>
          </a:prstGeom>
        </p:spPr>
      </p:pic>
      <p:pic>
        <p:nvPicPr>
          <p:cNvPr id="9" name="Picture 8">
            <a:extLst>
              <a:ext uri="{FF2B5EF4-FFF2-40B4-BE49-F238E27FC236}">
                <a16:creationId xmlns:a16="http://schemas.microsoft.com/office/drawing/2014/main" id="{DA2A0D71-6297-736E-1804-10CF96CEDD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76" y="116632"/>
            <a:ext cx="9144000" cy="5732060"/>
          </a:xfrm>
          <a:prstGeom prst="rect">
            <a:avLst/>
          </a:prstGeom>
        </p:spPr>
      </p:pic>
      <p:sp>
        <p:nvSpPr>
          <p:cNvPr id="10" name="TextBox 9">
            <a:extLst>
              <a:ext uri="{FF2B5EF4-FFF2-40B4-BE49-F238E27FC236}">
                <a16:creationId xmlns:a16="http://schemas.microsoft.com/office/drawing/2014/main" id="{8E4B4DD4-AB53-2BE8-9611-D5EED8ACBA63}"/>
              </a:ext>
            </a:extLst>
          </p:cNvPr>
          <p:cNvSpPr txBox="1"/>
          <p:nvPr/>
        </p:nvSpPr>
        <p:spPr>
          <a:xfrm>
            <a:off x="323528" y="5929708"/>
            <a:ext cx="8640960" cy="830997"/>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Involves building massive wind, solar, storage and transmission lines over the next 20 years               More at netzeroaustralia.net.au</a:t>
            </a:r>
            <a:endParaRPr lang="en-A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7312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2000"/>
                            </p:stCondLst>
                            <p:childTnLst>
                              <p:par>
                                <p:cTn id="9" presetID="10"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4500"/>
                            </p:stCondLst>
                            <p:childTnLst>
                              <p:par>
                                <p:cTn id="13" presetID="10" presetClass="entr" presetSubtype="0" fill="hold" nodeType="after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00A5D-F01A-4DA3-9C43-2F8B1413A7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4048"/>
            <a:ext cx="9144000" cy="5969903"/>
          </a:xfrm>
          <a:prstGeom prst="rect">
            <a:avLst/>
          </a:prstGeom>
        </p:spPr>
      </p:pic>
      <p:pic>
        <p:nvPicPr>
          <p:cNvPr id="13" name="Picture 12">
            <a:extLst>
              <a:ext uri="{FF2B5EF4-FFF2-40B4-BE49-F238E27FC236}">
                <a16:creationId xmlns:a16="http://schemas.microsoft.com/office/drawing/2014/main" id="{85DDC372-6F86-6833-50B3-4A8EB038BD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63" y="1394"/>
            <a:ext cx="9145863" cy="6856606"/>
          </a:xfrm>
          <a:prstGeom prst="rect">
            <a:avLst/>
          </a:prstGeom>
        </p:spPr>
      </p:pic>
      <p:pic>
        <p:nvPicPr>
          <p:cNvPr id="11" name="Picture 10">
            <a:extLst>
              <a:ext uri="{FF2B5EF4-FFF2-40B4-BE49-F238E27FC236}">
                <a16:creationId xmlns:a16="http://schemas.microsoft.com/office/drawing/2014/main" id="{7D74D0AB-94F2-6201-A5F1-19C1B78CDA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12" y="5944577"/>
            <a:ext cx="5194350" cy="691398"/>
          </a:xfrm>
          <a:prstGeom prst="rect">
            <a:avLst/>
          </a:prstGeom>
        </p:spPr>
      </p:pic>
    </p:spTree>
    <p:extLst>
      <p:ext uri="{BB962C8B-B14F-4D97-AF65-F5344CB8AC3E}">
        <p14:creationId xmlns:p14="http://schemas.microsoft.com/office/powerpoint/2010/main" val="330970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FF6DF7-5968-ADB1-6783-63DB4970FF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260648"/>
            <a:ext cx="6395943" cy="4536504"/>
          </a:xfrm>
          <a:prstGeom prst="rect">
            <a:avLst/>
          </a:prstGeom>
        </p:spPr>
      </p:pic>
      <p:pic>
        <p:nvPicPr>
          <p:cNvPr id="6" name="Content Placeholder 8">
            <a:extLst>
              <a:ext uri="{FF2B5EF4-FFF2-40B4-BE49-F238E27FC236}">
                <a16:creationId xmlns:a16="http://schemas.microsoft.com/office/drawing/2014/main" id="{E996CC7D-E1EA-A1D1-1847-DF2D310277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8311343" y="113068"/>
            <a:ext cx="715511" cy="108012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2ACFD6AF-85C2-64AA-F945-E15695D9454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6362" y="171450"/>
            <a:ext cx="6943725" cy="6515100"/>
          </a:xfrm>
          <a:prstGeom prst="rect">
            <a:avLst/>
          </a:prstGeom>
        </p:spPr>
      </p:pic>
      <p:sp>
        <p:nvSpPr>
          <p:cNvPr id="9" name="TextBox 8">
            <a:extLst>
              <a:ext uri="{FF2B5EF4-FFF2-40B4-BE49-F238E27FC236}">
                <a16:creationId xmlns:a16="http://schemas.microsoft.com/office/drawing/2014/main" id="{28D817F7-AE1B-840B-CDB4-84F8AB914C9B}"/>
              </a:ext>
            </a:extLst>
          </p:cNvPr>
          <p:cNvSpPr txBox="1"/>
          <p:nvPr/>
        </p:nvSpPr>
        <p:spPr>
          <a:xfrm>
            <a:off x="7164288" y="1484784"/>
            <a:ext cx="1728192" cy="4832092"/>
          </a:xfrm>
          <a:prstGeom prst="rect">
            <a:avLst/>
          </a:prstGeom>
          <a:noFill/>
        </p:spPr>
        <p:txBody>
          <a:bodyPr wrap="square" rtlCol="0">
            <a:spAutoFit/>
          </a:bodyPr>
          <a:lstStyle/>
          <a:p>
            <a:r>
              <a:rPr lang="en-AU" sz="2800" dirty="0">
                <a:effectLst>
                  <a:outerShdw blurRad="38100" dist="38100" dir="2700000" algn="tl">
                    <a:srgbClr val="000000">
                      <a:alpha val="43137"/>
                    </a:srgbClr>
                  </a:outerShdw>
                </a:effectLst>
              </a:rPr>
              <a:t>If 10% of crop land and pastures became mallee cover it would sequester 18Mtn of CO</a:t>
            </a:r>
            <a:r>
              <a:rPr lang="en-AU" sz="2800" baseline="-25000"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52479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7ADBF9-4F0D-A05D-3959-F7D2FC2F71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34287" cy="6858000"/>
          </a:xfrm>
          <a:prstGeom prst="rect">
            <a:avLst/>
          </a:prstGeom>
        </p:spPr>
      </p:pic>
      <p:sp>
        <p:nvSpPr>
          <p:cNvPr id="6" name="TextBox 5">
            <a:extLst>
              <a:ext uri="{FF2B5EF4-FFF2-40B4-BE49-F238E27FC236}">
                <a16:creationId xmlns:a16="http://schemas.microsoft.com/office/drawing/2014/main" id="{9EA63A81-E72D-FA5E-8974-F0DCC4D358AE}"/>
              </a:ext>
            </a:extLst>
          </p:cNvPr>
          <p:cNvSpPr txBox="1"/>
          <p:nvPr/>
        </p:nvSpPr>
        <p:spPr>
          <a:xfrm>
            <a:off x="4932040" y="310476"/>
            <a:ext cx="4104456" cy="1815882"/>
          </a:xfrm>
          <a:prstGeom prst="rect">
            <a:avLst/>
          </a:prstGeom>
          <a:noFill/>
        </p:spPr>
        <p:txBody>
          <a:bodyPr wrap="square" rtlCol="0">
            <a:spAutoFit/>
          </a:bodyPr>
          <a:lstStyle/>
          <a:p>
            <a:r>
              <a:rPr lang="en-AU" sz="2800" dirty="0">
                <a:effectLst>
                  <a:outerShdw blurRad="38100" dist="38100" dir="2700000" algn="tl">
                    <a:srgbClr val="000000">
                      <a:alpha val="43137"/>
                    </a:srgbClr>
                  </a:outerShdw>
                </a:effectLst>
              </a:rPr>
              <a:t>So this is all why Ross Garnaut says that we could help the WORLD reduce emissions by</a:t>
            </a:r>
          </a:p>
        </p:txBody>
      </p:sp>
      <p:sp>
        <p:nvSpPr>
          <p:cNvPr id="7" name="TextBox 6">
            <a:extLst>
              <a:ext uri="{FF2B5EF4-FFF2-40B4-BE49-F238E27FC236}">
                <a16:creationId xmlns:a16="http://schemas.microsoft.com/office/drawing/2014/main" id="{192CA5A5-6D23-4037-2E05-853C90C91F4E}"/>
              </a:ext>
            </a:extLst>
          </p:cNvPr>
          <p:cNvSpPr txBox="1"/>
          <p:nvPr/>
        </p:nvSpPr>
        <p:spPr>
          <a:xfrm>
            <a:off x="6048164" y="2126358"/>
            <a:ext cx="1512168" cy="1015663"/>
          </a:xfrm>
          <a:prstGeom prst="rect">
            <a:avLst/>
          </a:prstGeom>
          <a:noFill/>
        </p:spPr>
        <p:txBody>
          <a:bodyPr wrap="square" rtlCol="0">
            <a:spAutoFit/>
          </a:bodyPr>
          <a:lstStyle/>
          <a:p>
            <a:r>
              <a:rPr lang="en-AU" sz="6000" dirty="0">
                <a:effectLst>
                  <a:outerShdw blurRad="38100" dist="38100" dir="2700000" algn="tl">
                    <a:srgbClr val="000000">
                      <a:alpha val="43137"/>
                    </a:srgbClr>
                  </a:outerShdw>
                </a:effectLst>
              </a:rPr>
              <a:t>8%</a:t>
            </a:r>
            <a:endParaRPr lang="en-AU"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71EDF357-14E6-4E76-1CEB-993E2C2AD60A}"/>
              </a:ext>
            </a:extLst>
          </p:cNvPr>
          <p:cNvSpPr txBox="1"/>
          <p:nvPr/>
        </p:nvSpPr>
        <p:spPr>
          <a:xfrm>
            <a:off x="4819496" y="3258215"/>
            <a:ext cx="4248472" cy="1631216"/>
          </a:xfrm>
          <a:prstGeom prst="rect">
            <a:avLst/>
          </a:prstGeom>
          <a:noFill/>
        </p:spPr>
        <p:txBody>
          <a:bodyPr wrap="square" rtlCol="0">
            <a:spAutoFit/>
          </a:bodyPr>
          <a:lstStyle/>
          <a:p>
            <a:r>
              <a:rPr lang="en-AU" sz="2000" dirty="0">
                <a:effectLst>
                  <a:outerShdw blurRad="38100" dist="38100" dir="2700000" algn="tl">
                    <a:srgbClr val="000000">
                      <a:alpha val="43137"/>
                    </a:srgbClr>
                  </a:outerShdw>
                </a:effectLst>
              </a:rPr>
              <a:t>* Cutting our own emissions to zero</a:t>
            </a:r>
          </a:p>
          <a:p>
            <a:r>
              <a:rPr lang="en-AU" sz="2000" dirty="0">
                <a:effectLst>
                  <a:outerShdw blurRad="38100" dist="38100" dir="2700000" algn="tl">
                    <a:srgbClr val="000000">
                      <a:alpha val="43137"/>
                    </a:srgbClr>
                  </a:outerShdw>
                </a:effectLst>
              </a:rPr>
              <a:t>* Exporting renewable fuel</a:t>
            </a:r>
          </a:p>
          <a:p>
            <a:r>
              <a:rPr lang="en-AU" sz="2000" dirty="0">
                <a:effectLst>
                  <a:outerShdw blurRad="38100" dist="38100" dir="2700000" algn="tl">
                    <a:srgbClr val="000000">
                      <a:alpha val="43137"/>
                    </a:srgbClr>
                  </a:outerShdw>
                </a:effectLst>
              </a:rPr>
              <a:t>* Exporting electric power to SE Asia</a:t>
            </a:r>
          </a:p>
          <a:p>
            <a:r>
              <a:rPr lang="en-AU" sz="2000" dirty="0">
                <a:effectLst>
                  <a:outerShdw blurRad="38100" dist="38100" dir="2700000" algn="tl">
                    <a:srgbClr val="000000">
                      <a:alpha val="43137"/>
                    </a:srgbClr>
                  </a:outerShdw>
                </a:effectLst>
              </a:rPr>
              <a:t>* Exporting ‘green’ metals</a:t>
            </a:r>
          </a:p>
          <a:p>
            <a:r>
              <a:rPr lang="en-AU" sz="2000" dirty="0">
                <a:effectLst>
                  <a:outerShdw blurRad="38100" dist="38100" dir="2700000" algn="tl">
                    <a:srgbClr val="000000">
                      <a:alpha val="43137"/>
                    </a:srgbClr>
                  </a:outerShdw>
                </a:effectLst>
              </a:rPr>
              <a:t>* Sequestering carbon to land</a:t>
            </a:r>
          </a:p>
        </p:txBody>
      </p:sp>
      <p:sp>
        <p:nvSpPr>
          <p:cNvPr id="2" name="TextBox 1">
            <a:extLst>
              <a:ext uri="{FF2B5EF4-FFF2-40B4-BE49-F238E27FC236}">
                <a16:creationId xmlns:a16="http://schemas.microsoft.com/office/drawing/2014/main" id="{0E6F5838-ED67-3A93-1034-40D3FDDF60D8}"/>
              </a:ext>
            </a:extLst>
          </p:cNvPr>
          <p:cNvSpPr txBox="1"/>
          <p:nvPr/>
        </p:nvSpPr>
        <p:spPr>
          <a:xfrm>
            <a:off x="4932040" y="5085184"/>
            <a:ext cx="4032448" cy="523220"/>
          </a:xfrm>
          <a:prstGeom prst="rect">
            <a:avLst/>
          </a:prstGeom>
          <a:noFill/>
        </p:spPr>
        <p:txBody>
          <a:bodyPr wrap="square" rtlCol="0">
            <a:spAutoFit/>
          </a:bodyPr>
          <a:lstStyle/>
          <a:p>
            <a:r>
              <a:rPr lang="en-AU" sz="2800" i="1" dirty="0">
                <a:effectLst>
                  <a:outerShdw blurRad="38100" dist="38100" dir="2700000" algn="tl">
                    <a:srgbClr val="000000">
                      <a:alpha val="43137"/>
                    </a:srgbClr>
                  </a:outerShdw>
                </a:effectLst>
              </a:rPr>
              <a:t>Questions, comments?</a:t>
            </a:r>
            <a:endParaRPr lang="en-AU" i="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DD3573B-1BAC-0D54-42FB-281B759F4984}"/>
              </a:ext>
            </a:extLst>
          </p:cNvPr>
          <p:cNvSpPr txBox="1"/>
          <p:nvPr/>
        </p:nvSpPr>
        <p:spPr>
          <a:xfrm>
            <a:off x="4927508" y="6074885"/>
            <a:ext cx="4032448" cy="523220"/>
          </a:xfrm>
          <a:prstGeom prst="rect">
            <a:avLst/>
          </a:prstGeom>
          <a:noFill/>
        </p:spPr>
        <p:txBody>
          <a:bodyPr wrap="square" rtlCol="0">
            <a:spAutoFit/>
          </a:bodyPr>
          <a:lstStyle/>
          <a:p>
            <a:r>
              <a:rPr lang="en-AU" sz="2800" i="1" dirty="0">
                <a:solidFill>
                  <a:schemeClr val="accent6">
                    <a:lumMod val="40000"/>
                    <a:lumOff val="60000"/>
                  </a:schemeClr>
                </a:solidFill>
                <a:effectLst>
                  <a:outerShdw blurRad="38100" dist="38100" dir="2700000" algn="tl">
                    <a:srgbClr val="000000">
                      <a:alpha val="43137"/>
                    </a:srgbClr>
                  </a:outerShdw>
                </a:effectLst>
              </a:rPr>
              <a:t>PS:   cs4s.net</a:t>
            </a:r>
            <a:endParaRPr lang="en-AU" i="1" dirty="0">
              <a:solidFill>
                <a:schemeClr val="accent6">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3202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animEffect transition="in" filter="fade">
                                      <p:cBhvr>
                                        <p:cTn id="9" dur="1250"/>
                                        <p:tgtEl>
                                          <p:spTgt spid="7"/>
                                        </p:tgtEl>
                                      </p:cBhvr>
                                    </p:animEffect>
                                  </p:childTnLst>
                                </p:cTn>
                              </p:par>
                            </p:childTnLst>
                          </p:cTn>
                        </p:par>
                        <p:par>
                          <p:cTn id="10" fill="hold">
                            <p:stCondLst>
                              <p:cond delay="1250"/>
                            </p:stCondLst>
                            <p:childTnLst>
                              <p:par>
                                <p:cTn id="11" presetID="22" presetClass="entr" presetSubtype="1"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2500"/>
                                        <p:tgtEl>
                                          <p:spTgt spid="8"/>
                                        </p:tgtEl>
                                      </p:cBhvr>
                                    </p:animEffect>
                                  </p:childTnLst>
                                </p:cTn>
                              </p:par>
                            </p:childTnLst>
                          </p:cTn>
                        </p:par>
                        <p:par>
                          <p:cTn id="14" fill="hold">
                            <p:stCondLst>
                              <p:cond delay="4750"/>
                            </p:stCondLst>
                            <p:childTnLst>
                              <p:par>
                                <p:cTn id="15" presetID="2" presetClass="entr" presetSubtype="4" fill="hold" grpId="0" nodeType="afterEffect">
                                  <p:stCondLst>
                                    <p:cond delay="2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7250"/>
                            </p:stCondLst>
                            <p:childTnLst>
                              <p:par>
                                <p:cTn id="20" presetID="2" presetClass="entr" presetSubtype="4" fill="hold" grpId="0" nodeType="afterEffect">
                                  <p:stCondLst>
                                    <p:cond delay="10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E8EFEA-473B-34A0-D0F1-2D2703CF59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34" y="291666"/>
            <a:ext cx="8975021" cy="6264696"/>
          </a:xfrm>
          <a:prstGeom prst="rect">
            <a:avLst/>
          </a:prstGeom>
        </p:spPr>
      </p:pic>
    </p:spTree>
    <p:extLst>
      <p:ext uri="{BB962C8B-B14F-4D97-AF65-F5344CB8AC3E}">
        <p14:creationId xmlns:p14="http://schemas.microsoft.com/office/powerpoint/2010/main" val="111832743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5.1"/>
</p:tagLst>
</file>

<file path=ppt/tags/tag2.xml><?xml version="1.0" encoding="utf-8"?>
<p:tagLst xmlns:a="http://schemas.openxmlformats.org/drawingml/2006/main" xmlns:r="http://schemas.openxmlformats.org/officeDocument/2006/relationships" xmlns:p="http://schemas.openxmlformats.org/presentationml/2006/main">
  <p:tag name="TIMING" val="|30.3"/>
</p:tagLst>
</file>

<file path=ppt/theme/theme1.xml><?xml version="1.0" encoding="utf-8"?>
<a:theme xmlns:a="http://schemas.openxmlformats.org/drawingml/2006/main" name="20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49625</TotalTime>
  <Words>7759</Words>
  <Application>Microsoft Office PowerPoint</Application>
  <PresentationFormat>On-screen Show (4:3)</PresentationFormat>
  <Paragraphs>527</Paragraphs>
  <Slides>88</Slides>
  <Notes>86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8" baseType="lpstr">
      <vt:lpstr>Arial</vt:lpstr>
      <vt:lpstr>Cambria</vt:lpstr>
      <vt:lpstr>Wingdings</vt:lpstr>
      <vt:lpstr>noto sans</vt:lpstr>
      <vt:lpstr>Arial Rounded MT Bold</vt:lpstr>
      <vt:lpstr>Times New Roman</vt:lpstr>
      <vt:lpstr>Bell MT</vt:lpstr>
      <vt:lpstr>Calibri</vt:lpstr>
      <vt:lpstr>20_Clouds</vt:lpstr>
      <vt:lpstr>PHOTO-PAINT</vt:lpstr>
      <vt:lpstr>Climate Change</vt:lpstr>
      <vt:lpstr>PowerPoint Presentation</vt:lpstr>
      <vt:lpstr>PowerPoint Presentation</vt:lpstr>
      <vt:lpstr>A declaration of vested interests!</vt:lpstr>
      <vt:lpstr>PowerPoint Presentation</vt:lpstr>
      <vt:lpstr>PowerPoint Presentation</vt:lpstr>
      <vt:lpstr>Some students are active/aware</vt:lpstr>
      <vt:lpstr>Many are unaware and/or confused</vt:lpstr>
      <vt:lpstr>PowerPoint Presentation</vt:lpstr>
      <vt:lpstr>PowerPoint Presentation</vt:lpstr>
      <vt:lpstr>So how do we talk to our students?</vt:lpstr>
      <vt:lpstr>PowerPoint Presentation</vt:lpstr>
      <vt:lpstr>So how do we talk to our students?</vt:lpstr>
      <vt:lpstr>PowerPoint Presentation</vt:lpstr>
      <vt:lpstr>PowerPoint Presentation</vt:lpstr>
      <vt:lpstr>PowerPoint Presentation</vt:lpstr>
      <vt:lpstr>PowerPoint Presentation</vt:lpstr>
      <vt:lpstr>PowerPoint Presentation</vt:lpstr>
      <vt:lpstr>So how do we talk to our students?</vt:lpstr>
      <vt:lpstr>But first a little science</vt:lpstr>
      <vt:lpstr>If there was no greenhouse effect Earth would be a frozen snowball at about  – 18oC</vt:lpstr>
      <vt:lpstr>PowerPoint Presentation</vt:lpstr>
      <vt:lpstr>PowerPoint Presentation</vt:lpstr>
      <vt:lpstr>PowerPoint Presentation</vt:lpstr>
      <vt:lpstr>PowerPoint Presentation</vt:lpstr>
      <vt:lpstr>Where are the emissions coming from?</vt:lpstr>
      <vt:lpstr>PowerPoint Presentation</vt:lpstr>
      <vt:lpstr>Where are world emissions coming from?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those 10 insights 2021?</vt:lpstr>
      <vt:lpstr>And those 10 insights?</vt:lpstr>
      <vt:lpstr>And those 10 insights?</vt:lpstr>
      <vt:lpstr>And those 10 insights?</vt:lpstr>
      <vt:lpstr>PowerPoint Presentation</vt:lpstr>
      <vt:lpstr>PowerPoint Presentation</vt:lpstr>
      <vt:lpstr>PowerPoint Presentation</vt:lpstr>
      <vt:lpstr>PowerPoint Presentation</vt:lpstr>
      <vt:lpstr>PowerPoint Presentation</vt:lpstr>
      <vt:lpstr>For example… </vt:lpstr>
      <vt:lpstr>PowerPoint Presentation</vt:lpstr>
      <vt:lpstr>Is the source credible? </vt:lpstr>
      <vt:lpstr>PowerPoint Presentation</vt:lpstr>
      <vt:lpstr>But there IS GOOD NEWS!</vt:lpstr>
      <vt:lpstr>PowerPoint Presentation</vt:lpstr>
      <vt:lpstr>PowerPoint Presentation</vt:lpstr>
      <vt:lpstr>But there IS GOOD NEWS!</vt:lpstr>
      <vt:lpstr>But there IS GOOD NEWS!</vt:lpstr>
      <vt:lpstr>So what can we do about it?</vt:lpstr>
      <vt:lpstr>So what can we do about it?</vt:lpstr>
      <vt:lpstr>The Carbon Budget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Chinese steel plant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science for C4C</dc:title>
  <dc:creator>Keith</dc:creator>
  <cp:lastModifiedBy>Keith</cp:lastModifiedBy>
  <cp:revision>950</cp:revision>
  <dcterms:created xsi:type="dcterms:W3CDTF">2017-08-24T05:02:23Z</dcterms:created>
  <dcterms:modified xsi:type="dcterms:W3CDTF">2023-02-23T08:40:59Z</dcterms:modified>
</cp:coreProperties>
</file>