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8"/>
  </p:notesMasterIdLst>
  <p:sldIdLst>
    <p:sldId id="257" r:id="rId2"/>
    <p:sldId id="1697" r:id="rId3"/>
    <p:sldId id="1926" r:id="rId4"/>
    <p:sldId id="1828" r:id="rId5"/>
    <p:sldId id="1024" r:id="rId6"/>
    <p:sldId id="1695" r:id="rId7"/>
    <p:sldId id="258" r:id="rId8"/>
    <p:sldId id="1911" r:id="rId9"/>
    <p:sldId id="290" r:id="rId10"/>
    <p:sldId id="1764" r:id="rId11"/>
    <p:sldId id="1784" r:id="rId12"/>
    <p:sldId id="1791" r:id="rId13"/>
    <p:sldId id="1910" r:id="rId14"/>
    <p:sldId id="1962" r:id="rId15"/>
    <p:sldId id="1925" r:id="rId16"/>
    <p:sldId id="1964" r:id="rId17"/>
    <p:sldId id="1966" r:id="rId18"/>
    <p:sldId id="1968" r:id="rId19"/>
    <p:sldId id="1969" r:id="rId20"/>
    <p:sldId id="1927" r:id="rId21"/>
    <p:sldId id="1970" r:id="rId22"/>
    <p:sldId id="1972" r:id="rId23"/>
    <p:sldId id="1831" r:id="rId24"/>
    <p:sldId id="1928" r:id="rId25"/>
    <p:sldId id="1931" r:id="rId26"/>
    <p:sldId id="1913" r:id="rId27"/>
    <p:sldId id="1971" r:id="rId28"/>
    <p:sldId id="1832" r:id="rId29"/>
    <p:sldId id="1912" r:id="rId30"/>
    <p:sldId id="2014" r:id="rId31"/>
    <p:sldId id="2015" r:id="rId32"/>
    <p:sldId id="1698" r:id="rId33"/>
    <p:sldId id="1699" r:id="rId34"/>
    <p:sldId id="1915" r:id="rId35"/>
    <p:sldId id="1916" r:id="rId36"/>
    <p:sldId id="1953" r:id="rId37"/>
    <p:sldId id="1959" r:id="rId38"/>
    <p:sldId id="1958" r:id="rId39"/>
    <p:sldId id="1961" r:id="rId40"/>
    <p:sldId id="1960" r:id="rId41"/>
    <p:sldId id="1917" r:id="rId42"/>
    <p:sldId id="1918" r:id="rId43"/>
    <p:sldId id="1919" r:id="rId44"/>
    <p:sldId id="1920" r:id="rId45"/>
    <p:sldId id="1921" r:id="rId46"/>
    <p:sldId id="1922" r:id="rId47"/>
    <p:sldId id="1908" r:id="rId48"/>
    <p:sldId id="1939" r:id="rId49"/>
    <p:sldId id="1932" r:id="rId50"/>
    <p:sldId id="1941" r:id="rId51"/>
    <p:sldId id="1940" r:id="rId52"/>
    <p:sldId id="1934" r:id="rId53"/>
    <p:sldId id="1935" r:id="rId54"/>
    <p:sldId id="1936" r:id="rId55"/>
    <p:sldId id="1942" r:id="rId56"/>
    <p:sldId id="1944" r:id="rId57"/>
    <p:sldId id="1945" r:id="rId58"/>
    <p:sldId id="1946" r:id="rId59"/>
    <p:sldId id="1937" r:id="rId60"/>
    <p:sldId id="1948" r:id="rId61"/>
    <p:sldId id="1949" r:id="rId62"/>
    <p:sldId id="1947" r:id="rId63"/>
    <p:sldId id="1952" r:id="rId64"/>
    <p:sldId id="1957" r:id="rId65"/>
    <p:sldId id="1950" r:id="rId66"/>
    <p:sldId id="195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88864" autoAdjust="0"/>
  </p:normalViewPr>
  <p:slideViewPr>
    <p:cSldViewPr snapToGrid="0">
      <p:cViewPr varScale="1">
        <p:scale>
          <a:sx n="143" d="100"/>
          <a:sy n="143" d="100"/>
        </p:scale>
        <p:origin x="102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DA4019-12FE-4DAA-853E-CCAC80BB23B3}" type="datetimeFigureOut">
              <a:rPr lang="en-AU" smtClean="0"/>
              <a:t>23/02/2024</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81594-5E92-4B8A-8734-F9166D04C160}" type="slidenum">
              <a:rPr lang="en-AU" smtClean="0"/>
              <a:t>‹#›</a:t>
            </a:fld>
            <a:endParaRPr lang="en-AU"/>
          </a:p>
        </p:txBody>
      </p:sp>
    </p:spTree>
    <p:extLst>
      <p:ext uri="{BB962C8B-B14F-4D97-AF65-F5344CB8AC3E}">
        <p14:creationId xmlns:p14="http://schemas.microsoft.com/office/powerpoint/2010/main" val="234493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ciencedirect.com/science/article/pii/S2542519621002783"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spgh.unimelb.edu.au/centres-institutes/centre-for-health-equity/research-group/beyond-disasters/projects/children-and-disasters/climate-superpower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ubmed.ncbi.nlm.nih.gov/18027145/"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ubmed.ncbi.nlm.nih.gov/18027145/"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Prepared for </a:t>
            </a:r>
            <a:r>
              <a:rPr lang="en-AU" dirty="0" err="1"/>
              <a:t>VicPhysics</a:t>
            </a:r>
            <a:r>
              <a:rPr lang="en-AU" dirty="0"/>
              <a:t> teachers conference Feb 2024 by Keith Burrows. Free to use in classrooms or schools. Feel free to email me with comments or questions:  keithphysics@optusnet.com.au</a:t>
            </a:r>
          </a:p>
          <a:p>
            <a:r>
              <a:rPr lang="en-AU" dirty="0"/>
              <a:t>Be sure to look at the ‘Notes’ section in normal view to see more comments and links to papers and sites mentioned.</a:t>
            </a:r>
          </a:p>
        </p:txBody>
      </p:sp>
      <p:sp>
        <p:nvSpPr>
          <p:cNvPr id="4" name="Slide Number Placeholder 3"/>
          <p:cNvSpPr>
            <a:spLocks noGrp="1"/>
          </p:cNvSpPr>
          <p:nvPr>
            <p:ph type="sldNum" sz="quarter" idx="5"/>
          </p:nvPr>
        </p:nvSpPr>
        <p:spPr/>
        <p:txBody>
          <a:bodyPr/>
          <a:lstStyle/>
          <a:p>
            <a:fld id="{A7B81594-5E92-4B8A-8734-F9166D04C160}" type="slidenum">
              <a:rPr lang="en-AU" smtClean="0"/>
              <a:t>1</a:t>
            </a:fld>
            <a:endParaRPr lang="en-AU"/>
          </a:p>
        </p:txBody>
      </p:sp>
    </p:spTree>
    <p:extLst>
      <p:ext uri="{BB962C8B-B14F-4D97-AF65-F5344CB8AC3E}">
        <p14:creationId xmlns:p14="http://schemas.microsoft.com/office/powerpoint/2010/main" val="2017847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 to www.cs4s.net  for more on the science</a:t>
            </a:r>
          </a:p>
        </p:txBody>
      </p:sp>
      <p:sp>
        <p:nvSpPr>
          <p:cNvPr id="4" name="Slide Number Placeholder 3"/>
          <p:cNvSpPr>
            <a:spLocks noGrp="1"/>
          </p:cNvSpPr>
          <p:nvPr>
            <p:ph type="sldNum" sz="quarter" idx="5"/>
          </p:nvPr>
        </p:nvSpPr>
        <p:spPr/>
        <p:txBody>
          <a:bodyPr/>
          <a:lstStyle/>
          <a:p>
            <a:fld id="{A7B81594-5E92-4B8A-8734-F9166D04C160}" type="slidenum">
              <a:rPr lang="en-AU" smtClean="0"/>
              <a:t>11</a:t>
            </a:fld>
            <a:endParaRPr lang="en-AU"/>
          </a:p>
        </p:txBody>
      </p:sp>
    </p:spTree>
    <p:extLst>
      <p:ext uri="{BB962C8B-B14F-4D97-AF65-F5344CB8AC3E}">
        <p14:creationId xmlns:p14="http://schemas.microsoft.com/office/powerpoint/2010/main" val="112657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Since the earlier presentations more has been published on tipping points, so here are a few resources on that.</a:t>
            </a:r>
          </a:p>
        </p:txBody>
      </p:sp>
      <p:sp>
        <p:nvSpPr>
          <p:cNvPr id="4" name="Slide Number Placeholder 3"/>
          <p:cNvSpPr>
            <a:spLocks noGrp="1"/>
          </p:cNvSpPr>
          <p:nvPr>
            <p:ph type="sldNum" sz="quarter" idx="5"/>
          </p:nvPr>
        </p:nvSpPr>
        <p:spPr/>
        <p:txBody>
          <a:bodyPr/>
          <a:lstStyle/>
          <a:p>
            <a:fld id="{A7B81594-5E92-4B8A-8734-F9166D04C160}" type="slidenum">
              <a:rPr lang="en-AU" smtClean="0"/>
              <a:t>13</a:t>
            </a:fld>
            <a:endParaRPr lang="en-AU"/>
          </a:p>
        </p:txBody>
      </p:sp>
    </p:spTree>
    <p:extLst>
      <p:ext uri="{BB962C8B-B14F-4D97-AF65-F5344CB8AC3E}">
        <p14:creationId xmlns:p14="http://schemas.microsoft.com/office/powerpoint/2010/main" val="2882940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https://global-tipping-points.org/</a:t>
            </a:r>
          </a:p>
          <a:p>
            <a:r>
              <a:rPr lang="en-US" sz="1800" b="0" i="0" u="none" strike="noStrike" baseline="0" dirty="0">
                <a:latin typeface="Calibri" panose="020F0502020204030204" pitchFamily="34" charset="0"/>
              </a:rPr>
              <a:t>From the Intro:    Harmful tipping points in the natural world pose some of the gravest threats faced by humanity. Their triggering will severely damage our planet’s life-support systems and threaten the stability of our societies. </a:t>
            </a:r>
          </a:p>
          <a:p>
            <a:r>
              <a:rPr lang="en-US" sz="1800" b="0" i="0" u="none" strike="noStrike" baseline="0" dirty="0">
                <a:latin typeface="Calibri" panose="020F0502020204030204" pitchFamily="34" charset="0"/>
              </a:rPr>
              <a:t>For example, the collapse of the Atlantic Ocean’s great overturning circulation combined with global warming could cause half of the global area for growing wheat and maize to be lost. Five major tipping points are already at risk of being crossed due to warming right now and three more are threatened in the 2030s as the world exceeds 1.5°C global warming. </a:t>
            </a:r>
          </a:p>
          <a:p>
            <a:r>
              <a:rPr lang="en-US" sz="1800" b="0" i="0" u="none" strike="noStrike" baseline="0" dirty="0">
                <a:latin typeface="Calibri" panose="020F0502020204030204" pitchFamily="34" charset="0"/>
              </a:rPr>
              <a:t>The full damage caused by negative tipping points will be far greater than their initial impact. The effects will cascade through </a:t>
            </a:r>
            <a:r>
              <a:rPr lang="en-US" sz="1800" b="0" i="0" u="none" strike="noStrike" baseline="0" dirty="0" err="1">
                <a:latin typeface="Calibri" panose="020F0502020204030204" pitchFamily="34" charset="0"/>
              </a:rPr>
              <a:t>globalised</a:t>
            </a:r>
            <a:r>
              <a:rPr lang="en-US" sz="1800" b="0" i="0" u="none" strike="noStrike" baseline="0" dirty="0">
                <a:latin typeface="Calibri" panose="020F0502020204030204" pitchFamily="34" charset="0"/>
              </a:rPr>
              <a:t> social and economic systems, and could exceed the ability of some countries to adapt. Negative tipping points show that the threat posed by the climate and ecological crisis is far more severe than is commonly understood and is of a magnitude never before faced by humanity.</a:t>
            </a:r>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14</a:t>
            </a:fld>
            <a:endParaRPr lang="en-AU"/>
          </a:p>
        </p:txBody>
      </p:sp>
    </p:spTree>
    <p:extLst>
      <p:ext uri="{BB962C8B-B14F-4D97-AF65-F5344CB8AC3E}">
        <p14:creationId xmlns:p14="http://schemas.microsoft.com/office/powerpoint/2010/main" val="335914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16</a:t>
            </a:fld>
            <a:endParaRPr lang="en-AU"/>
          </a:p>
        </p:txBody>
      </p:sp>
    </p:spTree>
    <p:extLst>
      <p:ext uri="{BB962C8B-B14F-4D97-AF65-F5344CB8AC3E}">
        <p14:creationId xmlns:p14="http://schemas.microsoft.com/office/powerpoint/2010/main" val="1889862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53EF-79EA-72B2-BCF7-9D5D060CD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8FF56-8E34-5EEA-686F-CD5BA7319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47FB2-72A4-404B-2E75-0E9225D1DB3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0B56F10-78AA-50BA-B630-55B29BC91E1D}"/>
              </a:ext>
            </a:extLst>
          </p:cNvPr>
          <p:cNvSpPr>
            <a:spLocks noGrp="1"/>
          </p:cNvSpPr>
          <p:nvPr>
            <p:ph type="sldNum" sz="quarter" idx="5"/>
          </p:nvPr>
        </p:nvSpPr>
        <p:spPr/>
        <p:txBody>
          <a:bodyPr/>
          <a:lstStyle/>
          <a:p>
            <a:fld id="{A7B81594-5E92-4B8A-8734-F9166D04C160}" type="slidenum">
              <a:rPr lang="en-AU" smtClean="0"/>
              <a:t>17</a:t>
            </a:fld>
            <a:endParaRPr lang="en-AU"/>
          </a:p>
        </p:txBody>
      </p:sp>
    </p:spTree>
    <p:extLst>
      <p:ext uri="{BB962C8B-B14F-4D97-AF65-F5344CB8AC3E}">
        <p14:creationId xmlns:p14="http://schemas.microsoft.com/office/powerpoint/2010/main" val="991706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BF235-6FFD-4B06-7B6A-BE5B9254D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3A949-CD53-48C7-0B10-881FD0089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914E8-CD24-EACD-581B-523C06EC3AC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035F546-CCD6-BC6A-2C07-A2B198E9D197}"/>
              </a:ext>
            </a:extLst>
          </p:cNvPr>
          <p:cNvSpPr>
            <a:spLocks noGrp="1"/>
          </p:cNvSpPr>
          <p:nvPr>
            <p:ph type="sldNum" sz="quarter" idx="5"/>
          </p:nvPr>
        </p:nvSpPr>
        <p:spPr/>
        <p:txBody>
          <a:bodyPr/>
          <a:lstStyle/>
          <a:p>
            <a:fld id="{A7B81594-5E92-4B8A-8734-F9166D04C160}" type="slidenum">
              <a:rPr lang="en-AU" smtClean="0"/>
              <a:t>18</a:t>
            </a:fld>
            <a:endParaRPr lang="en-AU"/>
          </a:p>
        </p:txBody>
      </p:sp>
    </p:spTree>
    <p:extLst>
      <p:ext uri="{BB962C8B-B14F-4D97-AF65-F5344CB8AC3E}">
        <p14:creationId xmlns:p14="http://schemas.microsoft.com/office/powerpoint/2010/main" val="3416295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62A09-E2B6-1ACE-47A3-4ED9C37B4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5CBD6-6813-3CAD-B1BE-7F0E4F2F4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C10FD-D54F-529A-5DB0-C1A458722F3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03089D7-E7D0-1748-51AE-98CAAAF8BC4E}"/>
              </a:ext>
            </a:extLst>
          </p:cNvPr>
          <p:cNvSpPr>
            <a:spLocks noGrp="1"/>
          </p:cNvSpPr>
          <p:nvPr>
            <p:ph type="sldNum" sz="quarter" idx="5"/>
          </p:nvPr>
        </p:nvSpPr>
        <p:spPr/>
        <p:txBody>
          <a:bodyPr/>
          <a:lstStyle/>
          <a:p>
            <a:fld id="{A7B81594-5E92-4B8A-8734-F9166D04C160}" type="slidenum">
              <a:rPr lang="en-AU" smtClean="0"/>
              <a:t>19</a:t>
            </a:fld>
            <a:endParaRPr lang="en-AU"/>
          </a:p>
        </p:txBody>
      </p:sp>
    </p:spTree>
    <p:extLst>
      <p:ext uri="{BB962C8B-B14F-4D97-AF65-F5344CB8AC3E}">
        <p14:creationId xmlns:p14="http://schemas.microsoft.com/office/powerpoint/2010/main" val="3909015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https://www.science.org/doi/10.1126/sciadv.adk1189</a:t>
            </a:r>
          </a:p>
          <a:p>
            <a:pPr algn="l"/>
            <a:r>
              <a:rPr lang="en-AU" sz="1800" b="0" i="0" u="none" strike="noStrike" baseline="0" dirty="0">
                <a:latin typeface="MyriadPro-Semibold"/>
              </a:rPr>
              <a:t>Physics-based </a:t>
            </a:r>
            <a:r>
              <a:rPr lang="en-US" sz="1800" b="0" i="0" u="none" strike="noStrike" baseline="0" dirty="0">
                <a:latin typeface="MyriadPro-Semibold"/>
              </a:rPr>
              <a:t>early warning signal shows that AMOC is </a:t>
            </a:r>
            <a:r>
              <a:rPr lang="en-AU" sz="1800" b="0" i="0" u="none" strike="noStrike" baseline="0" dirty="0">
                <a:latin typeface="MyriadPro-Semibold"/>
              </a:rPr>
              <a:t>on tipping course   </a:t>
            </a:r>
            <a:r>
              <a:rPr lang="nl-NL" sz="1800" b="1" i="0" u="none" strike="noStrike" baseline="0" dirty="0">
                <a:latin typeface="MyriadPro-Bold"/>
              </a:rPr>
              <a:t>René M. van Westen</a:t>
            </a:r>
            <a:r>
              <a:rPr lang="nl-NL" sz="1800" b="1" i="0" u="none" strike="noStrike" baseline="0" dirty="0">
                <a:latin typeface="STIX-Bold"/>
              </a:rPr>
              <a:t>*</a:t>
            </a:r>
            <a:r>
              <a:rPr lang="nl-NL" sz="1800" b="1" i="0" u="none" strike="noStrike" baseline="0" dirty="0">
                <a:latin typeface="MyriadPro-Bold"/>
              </a:rPr>
              <a:t>, Michael Kliphuis, Henk A. Dijkstra</a:t>
            </a:r>
          </a:p>
          <a:p>
            <a:pPr algn="l"/>
            <a:r>
              <a:rPr lang="en-US" sz="1800" b="0" i="0" u="none" strike="noStrike" baseline="0" dirty="0">
                <a:latin typeface="MyriadPro-Semibold"/>
              </a:rPr>
              <a:t>One of the most prominent climate tipping elements is the Atlantic meridional overturning circulation (AMOC), which can potentially collapse because of the input of fresh water in the North Atlantic. Although AMOC collapses have been induced in complex global climate models by strong freshwater forcing, the processes of an AMOC tipping event have so far not been investigated. Here, we show results of the first tipping event in the Community Earth System Model, including the large climate impacts of the collapse. Using these results, we develop a physics-based and observable early warning signal of AMOC tipping: the minimum of the AMOC-induced </a:t>
            </a:r>
            <a:r>
              <a:rPr lang="en-AU" sz="1800" b="0" i="0" u="none" strike="noStrike" baseline="0" dirty="0">
                <a:latin typeface="MyriadPro-Semibold"/>
              </a:rPr>
              <a:t>freshwater </a:t>
            </a:r>
            <a:r>
              <a:rPr lang="en-US" sz="1800" b="0" i="0" u="none" strike="noStrike" baseline="0" dirty="0">
                <a:latin typeface="MyriadPro-Semibold"/>
              </a:rPr>
              <a:t>transport at the southern boundary of the Atlantic. Reanalysis products indicate that the present-day </a:t>
            </a:r>
            <a:r>
              <a:rPr lang="en-AU" sz="1800" b="0" i="0" u="none" strike="noStrike" baseline="0" dirty="0">
                <a:latin typeface="MyriadPro-Semibold"/>
              </a:rPr>
              <a:t>AMOC is on </a:t>
            </a:r>
            <a:r>
              <a:rPr lang="en-US" sz="1800" b="0" i="0" u="none" strike="noStrike" baseline="0" dirty="0">
                <a:latin typeface="MyriadPro-Semibold"/>
              </a:rPr>
              <a:t>route to tipping. The early warning signal is a useful alternative to classical statistical ones, which, when applied to our simulated tipping event, turn out to be sensitive to the analyzed time interval before tipping.</a:t>
            </a:r>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20</a:t>
            </a:fld>
            <a:endParaRPr lang="en-AU"/>
          </a:p>
        </p:txBody>
      </p:sp>
    </p:spTree>
    <p:extLst>
      <p:ext uri="{BB962C8B-B14F-4D97-AF65-F5344CB8AC3E}">
        <p14:creationId xmlns:p14="http://schemas.microsoft.com/office/powerpoint/2010/main" val="2367693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Modelling shows that there are slow changes followed by a rapid – and unstoppable – change</a:t>
            </a:r>
          </a:p>
          <a:p>
            <a:r>
              <a:rPr lang="en-AU" dirty="0"/>
              <a:t>From the paper in the previous slide.</a:t>
            </a:r>
          </a:p>
        </p:txBody>
      </p:sp>
      <p:sp>
        <p:nvSpPr>
          <p:cNvPr id="4" name="Slide Number Placeholder 3"/>
          <p:cNvSpPr>
            <a:spLocks noGrp="1"/>
          </p:cNvSpPr>
          <p:nvPr>
            <p:ph type="sldNum" sz="quarter" idx="5"/>
          </p:nvPr>
        </p:nvSpPr>
        <p:spPr/>
        <p:txBody>
          <a:bodyPr/>
          <a:lstStyle/>
          <a:p>
            <a:fld id="{A7B81594-5E92-4B8A-8734-F9166D04C160}" type="slidenum">
              <a:rPr lang="en-AU" smtClean="0"/>
              <a:t>21</a:t>
            </a:fld>
            <a:endParaRPr lang="en-AU"/>
          </a:p>
        </p:txBody>
      </p:sp>
    </p:spTree>
    <p:extLst>
      <p:ext uri="{BB962C8B-B14F-4D97-AF65-F5344CB8AC3E}">
        <p14:creationId xmlns:p14="http://schemas.microsoft.com/office/powerpoint/2010/main" val="2763192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https://theconversation.com/in-20-years-of-studying-how-ecosystems-absorb-carbon-heres-why-were-worried-about-a-tipping-point-of-collapse-179554</a:t>
            </a:r>
          </a:p>
          <a:p>
            <a:r>
              <a:rPr lang="en-AU" dirty="0"/>
              <a:t>https://onlinelibrary.wiley.com/doi/full/10.1111/gcb.16141</a:t>
            </a:r>
          </a:p>
        </p:txBody>
      </p:sp>
      <p:sp>
        <p:nvSpPr>
          <p:cNvPr id="4" name="Slide Number Placeholder 3"/>
          <p:cNvSpPr>
            <a:spLocks noGrp="1"/>
          </p:cNvSpPr>
          <p:nvPr>
            <p:ph type="sldNum" sz="quarter" idx="5"/>
          </p:nvPr>
        </p:nvSpPr>
        <p:spPr/>
        <p:txBody>
          <a:bodyPr/>
          <a:lstStyle/>
          <a:p>
            <a:fld id="{A7B81594-5E92-4B8A-8734-F9166D04C160}" type="slidenum">
              <a:rPr lang="en-AU" smtClean="0"/>
              <a:t>22</a:t>
            </a:fld>
            <a:endParaRPr lang="en-AU"/>
          </a:p>
        </p:txBody>
      </p:sp>
    </p:spTree>
    <p:extLst>
      <p:ext uri="{BB962C8B-B14F-4D97-AF65-F5344CB8AC3E}">
        <p14:creationId xmlns:p14="http://schemas.microsoft.com/office/powerpoint/2010/main" val="330977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 Hawkins  @ed_Hawkins  Global temperature variations over the last 2022 years.  Burning fossil fuels is warming the planet, making extreme heatwaves &amp; heavy rainfall more intense &amp; more frequent with severe consequences for people &amp; ecosystems.</a:t>
            </a:r>
          </a:p>
          <a:p>
            <a:r>
              <a:rPr lang="en-US" dirty="0"/>
              <a:t>Temperatures from tree rings and other proxies.</a:t>
            </a: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4ED98-AAF9-4610-B68B-EC30F037B5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42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https://www.nature.com/articles/s41467-023-42198-2</a:t>
            </a:r>
          </a:p>
          <a:p>
            <a:r>
              <a:rPr lang="en-AU" dirty="0"/>
              <a:t>https://royalsocietypublishing.org/doi/10.1098/rsta.2016.0457</a:t>
            </a:r>
          </a:p>
        </p:txBody>
      </p:sp>
      <p:sp>
        <p:nvSpPr>
          <p:cNvPr id="4" name="Slide Number Placeholder 3"/>
          <p:cNvSpPr>
            <a:spLocks noGrp="1"/>
          </p:cNvSpPr>
          <p:nvPr>
            <p:ph type="sldNum" sz="quarter" idx="5"/>
          </p:nvPr>
        </p:nvSpPr>
        <p:spPr/>
        <p:txBody>
          <a:bodyPr/>
          <a:lstStyle/>
          <a:p>
            <a:fld id="{A7B81594-5E92-4B8A-8734-F9166D04C160}" type="slidenum">
              <a:rPr lang="en-AU" smtClean="0"/>
              <a:t>23</a:t>
            </a:fld>
            <a:endParaRPr lang="en-AU"/>
          </a:p>
        </p:txBody>
      </p:sp>
    </p:spTree>
    <p:extLst>
      <p:ext uri="{BB962C8B-B14F-4D97-AF65-F5344CB8AC3E}">
        <p14:creationId xmlns:p14="http://schemas.microsoft.com/office/powerpoint/2010/main" val="3525295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Comparable countries!!! Haven’t they noticed the solar and wind potential??</a:t>
            </a:r>
          </a:p>
        </p:txBody>
      </p:sp>
      <p:sp>
        <p:nvSpPr>
          <p:cNvPr id="4" name="Slide Number Placeholder 3"/>
          <p:cNvSpPr>
            <a:spLocks noGrp="1"/>
          </p:cNvSpPr>
          <p:nvPr>
            <p:ph type="sldNum" sz="quarter" idx="5"/>
          </p:nvPr>
        </p:nvSpPr>
        <p:spPr/>
        <p:txBody>
          <a:bodyPr/>
          <a:lstStyle/>
          <a:p>
            <a:fld id="{A7B81594-5E92-4B8A-8734-F9166D04C160}" type="slidenum">
              <a:rPr lang="en-AU" smtClean="0"/>
              <a:t>27</a:t>
            </a:fld>
            <a:endParaRPr lang="en-AU"/>
          </a:p>
        </p:txBody>
      </p:sp>
    </p:spTree>
    <p:extLst>
      <p:ext uri="{BB962C8B-B14F-4D97-AF65-F5344CB8AC3E}">
        <p14:creationId xmlns:p14="http://schemas.microsoft.com/office/powerpoint/2010/main" val="4120595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Compare us with Europe! Most of the EU has a greater proportion of renewable than we do!!!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4ED98-AAF9-4610-B68B-EC30F037B5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81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the potential to process huge amounts of iron ore and then sell ‘green steel’ to China</a:t>
            </a:r>
          </a:p>
          <a:p>
            <a:r>
              <a:rPr lang="en-AU" dirty="0"/>
              <a:t>And boost our economy!</a:t>
            </a:r>
          </a:p>
        </p:txBody>
      </p:sp>
      <p:sp>
        <p:nvSpPr>
          <p:cNvPr id="4" name="Slide Number Placeholder 3"/>
          <p:cNvSpPr>
            <a:spLocks noGrp="1"/>
          </p:cNvSpPr>
          <p:nvPr>
            <p:ph type="sldNum" sz="quarter" idx="5"/>
          </p:nvPr>
        </p:nvSpPr>
        <p:spPr/>
        <p:txBody>
          <a:bodyPr/>
          <a:lstStyle/>
          <a:p>
            <a:fld id="{312D69E6-F7E1-434F-AB02-B829E32190C6}" type="slidenum">
              <a:rPr lang="en-AU" smtClean="0"/>
              <a:pPr/>
              <a:t>30</a:t>
            </a:fld>
            <a:endParaRPr lang="en-AU"/>
          </a:p>
        </p:txBody>
      </p:sp>
    </p:spTree>
    <p:extLst>
      <p:ext uri="{BB962C8B-B14F-4D97-AF65-F5344CB8AC3E}">
        <p14:creationId xmlns:p14="http://schemas.microsoft.com/office/powerpoint/2010/main" val="2911052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China will have huge problems supplying it’s own population with renewable energy, much less using huge amounts for steel making. So, where better to process iron ore to steel…</a:t>
            </a:r>
          </a:p>
        </p:txBody>
      </p:sp>
      <p:sp>
        <p:nvSpPr>
          <p:cNvPr id="4" name="Slide Number Placeholder 3"/>
          <p:cNvSpPr>
            <a:spLocks noGrp="1"/>
          </p:cNvSpPr>
          <p:nvPr>
            <p:ph type="sldNum" sz="quarter" idx="5"/>
          </p:nvPr>
        </p:nvSpPr>
        <p:spPr/>
        <p:txBody>
          <a:bodyPr/>
          <a:lstStyle/>
          <a:p>
            <a:fld id="{312D69E6-F7E1-434F-AB02-B829E32190C6}" type="slidenum">
              <a:rPr lang="en-AU" smtClean="0"/>
              <a:pPr/>
              <a:t>31</a:t>
            </a:fld>
            <a:endParaRPr lang="en-AU"/>
          </a:p>
        </p:txBody>
      </p:sp>
    </p:spTree>
    <p:extLst>
      <p:ext uri="{BB962C8B-B14F-4D97-AF65-F5344CB8AC3E}">
        <p14:creationId xmlns:p14="http://schemas.microsoft.com/office/powerpoint/2010/main" val="2903693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34</a:t>
            </a:fld>
            <a:endParaRPr lang="en-AU"/>
          </a:p>
        </p:txBody>
      </p:sp>
    </p:spTree>
    <p:extLst>
      <p:ext uri="{BB962C8B-B14F-4D97-AF65-F5344CB8AC3E}">
        <p14:creationId xmlns:p14="http://schemas.microsoft.com/office/powerpoint/2010/main" val="2565870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15 GW is an estimate from gov data e.g. https://www.cleanenergyregulator.gov.au/Infohub/Markets/Pages/qcmr/december-quarter-2022/State-of-Total-Renewables.aspx</a:t>
            </a:r>
          </a:p>
          <a:p>
            <a:r>
              <a:rPr lang="en-AU" dirty="0"/>
              <a:t>That’s 43 times as much as us. Ok, their population is about 50 times as much but their energy use per person is only about half ours and much of that is to make the stuff we buy.</a:t>
            </a:r>
          </a:p>
          <a:p>
            <a:r>
              <a:rPr lang="en-AU" dirty="0"/>
              <a:t>And we have much more renewable capacity and more wealth.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4ED98-AAF9-4610-B68B-EC30F037B5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230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F8F19-CAF2-2B3D-6848-C044EB196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41E06-E80E-E89A-318F-4BA8471C2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D45F5-DFFE-4D11-D6DF-CEC2B0869176}"/>
              </a:ext>
            </a:extLst>
          </p:cNvPr>
          <p:cNvSpPr>
            <a:spLocks noGrp="1"/>
          </p:cNvSpPr>
          <p:nvPr>
            <p:ph type="body" idx="1"/>
          </p:nvPr>
        </p:nvSpPr>
        <p:spPr/>
        <p:txBody>
          <a:bodyPr/>
          <a:lstStyle/>
          <a:p>
            <a:pPr>
              <a:lnSpc>
                <a:spcPct val="150000"/>
              </a:lnSpc>
            </a:pPr>
            <a:r>
              <a:rPr lang="en-US" sz="1200" b="1" i="0" u="none" strike="noStrike" baseline="0" dirty="0">
                <a:latin typeface="Shaker 2 Lancet"/>
              </a:rPr>
              <a:t>Interpretation</a:t>
            </a:r>
            <a:r>
              <a:rPr lang="en-US" sz="1200" i="0" u="none" strike="noStrike" baseline="0" dirty="0">
                <a:latin typeface="Shaker 2 Lancet"/>
              </a:rPr>
              <a:t> </a:t>
            </a:r>
          </a:p>
          <a:p>
            <a:r>
              <a:rPr lang="en-US" sz="1200" i="0" u="none" strike="noStrike" baseline="0" dirty="0">
                <a:latin typeface="ScalaLancetPro"/>
              </a:rPr>
              <a:t>Climate anxiety and dissatisfaction with government responses are widespread in children and young people in countries across the world and impact their daily functioning. A perceived failure by governments to respond to the climate crisis is associated with increased distress. There is an urgent need for further research into the emotional impact of climate change on children and young people and for </a:t>
            </a:r>
            <a:r>
              <a:rPr lang="en-US" sz="1200" i="0" u="sng" strike="noStrike" baseline="0" dirty="0">
                <a:latin typeface="ScalaLancetPro"/>
              </a:rPr>
              <a:t>governments to validate their distress by taking urgent action on climate change</a:t>
            </a:r>
            <a:r>
              <a:rPr lang="en-US" sz="1200" i="0" u="none" strike="noStrike" baseline="0" dirty="0">
                <a:latin typeface="ScalaLancetPro"/>
              </a:rPr>
              <a:t>. </a:t>
            </a:r>
            <a:endParaRPr lang="en-AU" sz="1200" dirty="0"/>
          </a:p>
          <a:p>
            <a:r>
              <a:rPr lang="en-AU" dirty="0"/>
              <a:t>https://www.thelancet.com/journals/lanplh/article/PIIS2542-5196(21)00278-3/fulltext</a:t>
            </a:r>
          </a:p>
          <a:p>
            <a:pPr algn="l"/>
            <a:endParaRPr lang="en-AU" sz="1800" b="0" i="0" u="none" strike="noStrike" baseline="0" dirty="0">
              <a:solidFill>
                <a:srgbClr val="000000"/>
              </a:solidFill>
              <a:latin typeface="Shaker 2 Lancet"/>
            </a:endParaRPr>
          </a:p>
          <a:p>
            <a:r>
              <a:rPr lang="en-AU" sz="1800" b="0" i="0" u="none" strike="noStrike" baseline="0" dirty="0">
                <a:solidFill>
                  <a:srgbClr val="000000"/>
                </a:solidFill>
                <a:latin typeface="Shaker 2 Lancet"/>
              </a:rPr>
              <a:t>Summary </a:t>
            </a:r>
          </a:p>
          <a:p>
            <a:pPr algn="just"/>
            <a:r>
              <a:rPr lang="en-US" sz="1800" b="0" i="0" u="none" strike="noStrike" baseline="0" dirty="0">
                <a:solidFill>
                  <a:srgbClr val="000000"/>
                </a:solidFill>
                <a:latin typeface="Shaker 2 Lancet"/>
              </a:rPr>
              <a:t>Background </a:t>
            </a:r>
            <a:r>
              <a:rPr lang="en-US" sz="1800" b="0" i="0" u="none" strike="noStrike" baseline="0" dirty="0">
                <a:solidFill>
                  <a:srgbClr val="000000"/>
                </a:solidFill>
                <a:latin typeface="ScalaLancetPro"/>
              </a:rPr>
              <a:t>Climate change has important implications for the health and futures of children and young people, yet they have little power to limit its harm, making them vulnerable to climate anxiety. This is the first large-scale investigation of climate anxiety in children and young people globally and its relationship with perceived government response. </a:t>
            </a:r>
          </a:p>
          <a:p>
            <a:pPr algn="just"/>
            <a:r>
              <a:rPr lang="en-US" sz="1800" b="0" i="0" u="none" strike="noStrike" baseline="0" dirty="0">
                <a:solidFill>
                  <a:srgbClr val="000000"/>
                </a:solidFill>
                <a:latin typeface="Shaker 2 Lancet"/>
              </a:rPr>
              <a:t>Methods </a:t>
            </a:r>
            <a:r>
              <a:rPr lang="en-US" sz="1800" b="0" i="0" u="none" strike="noStrike" baseline="0" dirty="0">
                <a:solidFill>
                  <a:srgbClr val="000000"/>
                </a:solidFill>
                <a:latin typeface="ScalaLancetPro"/>
              </a:rPr>
              <a:t>We surveyed 10 000 children and young people (aged 16–25 years) in ten countries (Australia, Brazil, Finland, France, India, Nigeria, Philippines, Portugal, the UK, and the USA; 1000 participants per country). Invitations to complete the survey were sent via the platform Kantar between May 18 and June 7, 2021. Data were collected on participants’ thoughts and feelings about climate change, and government responses to climate change. Descriptive statistics were calculated for each aspect of climate anxiety, and Pearson’s correlation analysis was done to evaluate whether climate-related distress, functioning, and negative beliefs about climate change were linked to thoughts and feelings about government response. </a:t>
            </a:r>
          </a:p>
          <a:p>
            <a:pPr algn="just"/>
            <a:r>
              <a:rPr lang="en-US" sz="1800" b="0" i="0" u="none" strike="noStrike" baseline="0" dirty="0">
                <a:solidFill>
                  <a:srgbClr val="000000"/>
                </a:solidFill>
                <a:latin typeface="Shaker 2 Lancet"/>
              </a:rPr>
              <a:t>Findings </a:t>
            </a:r>
            <a:r>
              <a:rPr lang="en-US" sz="1800" b="0" i="0" u="none" strike="noStrike" baseline="0" dirty="0">
                <a:solidFill>
                  <a:srgbClr val="000000"/>
                </a:solidFill>
                <a:latin typeface="ScalaLancetPro"/>
              </a:rPr>
              <a:t>Respondents across all countries were worried about climate change (59% were very or extremely worried and 84% were at least moderately worried). More than 50% reported each of the following emotions: sad, anxious, angry, powerless, helpless, and guilty. More than 45% of respondents said their feelings about climate change negatively affected their daily life and functioning, and many reported a high number of negative thoughts about climate change (</a:t>
            </a:r>
            <a:r>
              <a:rPr lang="en-US" sz="1800" b="0" i="0" u="none" strike="noStrike" baseline="0" dirty="0" err="1">
                <a:solidFill>
                  <a:srgbClr val="000000"/>
                </a:solidFill>
                <a:latin typeface="ScalaLancetPro"/>
              </a:rPr>
              <a:t>eg</a:t>
            </a:r>
            <a:r>
              <a:rPr lang="en-US" sz="1800" b="0" i="0" u="none" strike="noStrike" baseline="0" dirty="0">
                <a:solidFill>
                  <a:srgbClr val="000000"/>
                </a:solidFill>
                <a:latin typeface="ScalaLancetPro"/>
              </a:rPr>
              <a:t>, 75% said that they think the future is frightening and 83% said that they think people have failed to take care of the planet). Respondents rated governmental responses to climate change negatively and reported greater feelings of betrayal than of reassurance. Climate anxiety and distress were correlated with perceived inadequate government response and associated feelings of betrayal. </a:t>
            </a:r>
            <a:endParaRPr lang="en-AU" b="0" dirty="0"/>
          </a:p>
        </p:txBody>
      </p:sp>
      <p:sp>
        <p:nvSpPr>
          <p:cNvPr id="4" name="Slide Number Placeholder 3">
            <a:extLst>
              <a:ext uri="{FF2B5EF4-FFF2-40B4-BE49-F238E27FC236}">
                <a16:creationId xmlns:a16="http://schemas.microsoft.com/office/drawing/2014/main" id="{B3707F8B-A0E0-65E8-5AE8-B90070E60875}"/>
              </a:ext>
            </a:extLst>
          </p:cNvPr>
          <p:cNvSpPr>
            <a:spLocks noGrp="1"/>
          </p:cNvSpPr>
          <p:nvPr>
            <p:ph type="sldNum" sz="quarter" idx="5"/>
          </p:nvPr>
        </p:nvSpPr>
        <p:spPr/>
        <p:txBody>
          <a:bodyPr/>
          <a:lstStyle/>
          <a:p>
            <a:fld id="{A7B81594-5E92-4B8A-8734-F9166D04C160}" type="slidenum">
              <a:rPr lang="en-AU" smtClean="0"/>
              <a:t>37</a:t>
            </a:fld>
            <a:endParaRPr lang="en-AU"/>
          </a:p>
        </p:txBody>
      </p:sp>
    </p:spTree>
    <p:extLst>
      <p:ext uri="{BB962C8B-B14F-4D97-AF65-F5344CB8AC3E}">
        <p14:creationId xmlns:p14="http://schemas.microsoft.com/office/powerpoint/2010/main" val="1300528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8E5CD-0FFD-5E28-82CE-F2CFF4B3F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D1B55-7A8A-BFED-D77B-FA1548E52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0F1F0-5037-9D6B-15AB-51A20842861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47AE22B-F979-10FD-EE6C-21143107AB84}"/>
              </a:ext>
            </a:extLst>
          </p:cNvPr>
          <p:cNvSpPr>
            <a:spLocks noGrp="1"/>
          </p:cNvSpPr>
          <p:nvPr>
            <p:ph type="sldNum" sz="quarter" idx="5"/>
          </p:nvPr>
        </p:nvSpPr>
        <p:spPr/>
        <p:txBody>
          <a:bodyPr/>
          <a:lstStyle/>
          <a:p>
            <a:fld id="{A7B81594-5E92-4B8A-8734-F9166D04C160}" type="slidenum">
              <a:rPr lang="en-AU" smtClean="0"/>
              <a:t>38</a:t>
            </a:fld>
            <a:endParaRPr lang="en-AU"/>
          </a:p>
        </p:txBody>
      </p:sp>
    </p:spTree>
    <p:extLst>
      <p:ext uri="{BB962C8B-B14F-4D97-AF65-F5344CB8AC3E}">
        <p14:creationId xmlns:p14="http://schemas.microsoft.com/office/powerpoint/2010/main" val="49841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095A1-FE2A-CBD2-BBC2-31A7482BD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03CA2-8FDC-F8B6-D14B-DF1E1080B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2C3E2-44E0-73DD-D959-7B2FA3D7DA8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96C74F5-8478-A73E-6706-DFC2EED978F1}"/>
              </a:ext>
            </a:extLst>
          </p:cNvPr>
          <p:cNvSpPr>
            <a:spLocks noGrp="1"/>
          </p:cNvSpPr>
          <p:nvPr>
            <p:ph type="sldNum" sz="quarter" idx="5"/>
          </p:nvPr>
        </p:nvSpPr>
        <p:spPr/>
        <p:txBody>
          <a:bodyPr/>
          <a:lstStyle/>
          <a:p>
            <a:fld id="{A7B81594-5E92-4B8A-8734-F9166D04C160}" type="slidenum">
              <a:rPr lang="en-AU" smtClean="0"/>
              <a:t>40</a:t>
            </a:fld>
            <a:endParaRPr lang="en-AU"/>
          </a:p>
        </p:txBody>
      </p:sp>
    </p:spTree>
    <p:extLst>
      <p:ext uri="{BB962C8B-B14F-4D97-AF65-F5344CB8AC3E}">
        <p14:creationId xmlns:p14="http://schemas.microsoft.com/office/powerpoint/2010/main" val="110473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go direct to those presentations click the following link:</a:t>
            </a:r>
          </a:p>
          <a:p>
            <a:r>
              <a:rPr lang="en-AU" dirty="0"/>
              <a:t>https://www.cs4s.net/references.html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then head down </a:t>
            </a:r>
            <a:r>
              <a:rPr lang="en-AU" b="0" dirty="0"/>
              <a:t>to “</a:t>
            </a:r>
            <a:r>
              <a:rPr lang="en-US" b="0" dirty="0"/>
              <a:t>For Science Teachers and Probus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note: At last attempt the links were not working well. If the pptx’s won’t download please try again in the next few days.</a:t>
            </a:r>
          </a:p>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3</a:t>
            </a:fld>
            <a:endParaRPr lang="en-AU"/>
          </a:p>
        </p:txBody>
      </p:sp>
    </p:spTree>
    <p:extLst>
      <p:ext uri="{BB962C8B-B14F-4D97-AF65-F5344CB8AC3E}">
        <p14:creationId xmlns:p14="http://schemas.microsoft.com/office/powerpoint/2010/main" val="3627945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Links to books:  Children and Climate Change  (</a:t>
            </a:r>
            <a:r>
              <a:rPr lang="en-AU" dirty="0" err="1"/>
              <a:t>Abt</a:t>
            </a:r>
            <a:r>
              <a:rPr lang="en-AU" dirty="0"/>
              <a:t> $30 </a:t>
            </a:r>
            <a:r>
              <a:rPr lang="en-AU" dirty="0" err="1"/>
              <a:t>ebook</a:t>
            </a:r>
            <a:r>
              <a:rPr lang="en-AU" dirty="0"/>
              <a:t>)   [I can lend you a copy if you email me   keithphysics@optusnet.com.au]</a:t>
            </a:r>
          </a:p>
          <a:p>
            <a:r>
              <a:rPr lang="en-AU" dirty="0"/>
              <a:t>https://www.cambridge.org/core/elements/abs/children-and-climate-change/B929244F274C8AB6E7E6B1E76456547D</a:t>
            </a:r>
          </a:p>
          <a:p>
            <a:r>
              <a:rPr lang="en-AU" dirty="0"/>
              <a:t>Education in times of environmental crises  (</a:t>
            </a:r>
            <a:r>
              <a:rPr lang="en-AU" dirty="0" err="1"/>
              <a:t>abt</a:t>
            </a:r>
            <a:r>
              <a:rPr lang="en-AU" dirty="0"/>
              <a:t> $75 </a:t>
            </a:r>
            <a:r>
              <a:rPr lang="en-AU" dirty="0" err="1"/>
              <a:t>ebook</a:t>
            </a:r>
            <a:r>
              <a:rPr lang="en-AU" dirty="0"/>
              <a:t>)</a:t>
            </a:r>
          </a:p>
          <a:p>
            <a:r>
              <a:rPr lang="en-AU" dirty="0"/>
              <a:t>https://www.routledge.com/Education-in-Times-of-Environmental-Crises-Teaching-Children-to-Be-Agents/Winograd/p/book/9781138944367</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4ED98-AAF9-4610-B68B-EC30F037B5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980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https://www.tandfonline.com/doi/full/10.1080/14733285.2019.1614532</a:t>
            </a:r>
          </a:p>
          <a:p>
            <a:r>
              <a:rPr lang="en-AU" sz="1800" b="0" i="0" u="none" strike="noStrike" baseline="0" dirty="0">
                <a:latin typeface="Calibri" panose="020F0502020204030204" pitchFamily="34" charset="0"/>
              </a:rPr>
              <a:t>Abstract:  </a:t>
            </a:r>
            <a:r>
              <a:rPr lang="en-US" sz="1800" b="0" i="0" u="none" strike="noStrike" baseline="0" dirty="0">
                <a:latin typeface="Calibri" panose="020F0502020204030204" pitchFamily="34" charset="0"/>
              </a:rPr>
              <a:t>The reality of anthropogenic climate change has been established ‘beyond reasonable doubt’ by leading scientists worldwide. Applying a systematic literature review process, we </a:t>
            </a:r>
            <a:r>
              <a:rPr lang="en-US" sz="1800" b="0" i="0" u="none" strike="noStrike" baseline="0" dirty="0" err="1">
                <a:latin typeface="Calibri" panose="020F0502020204030204" pitchFamily="34" charset="0"/>
              </a:rPr>
              <a:t>analysed</a:t>
            </a:r>
            <a:r>
              <a:rPr lang="en-US" sz="1800" b="0" i="0" u="none" strike="noStrike" baseline="0" dirty="0">
                <a:latin typeface="Calibri" panose="020F0502020204030204" pitchFamily="34" charset="0"/>
              </a:rPr>
              <a:t> existing literature from 1993-2014 regarding climate change education for children and young people, with the aim of identifying key areas for further research and innovation in the field. While a number of studies have indicated that children and young people’s understandings of climate change are generally limited, erroneous and highly influenced by mass media, other studies suggest that didactic approaches to climate change education have been largely ineffectual in affecting students’ attitudes and </a:t>
            </a:r>
            <a:r>
              <a:rPr lang="en-US" sz="1800" b="0" i="0" u="none" strike="noStrike" baseline="0" dirty="0" err="1">
                <a:latin typeface="Calibri" panose="020F0502020204030204" pitchFamily="34" charset="0"/>
              </a:rPr>
              <a:t>behaviour</a:t>
            </a:r>
            <a:r>
              <a:rPr lang="en-US" sz="1800" b="0" i="0" u="none" strike="noStrike" baseline="0" dirty="0">
                <a:latin typeface="Calibri" panose="020F0502020204030204" pitchFamily="34" charset="0"/>
              </a:rPr>
              <a:t>. The review identifies the need for participatory, interdisciplinary, creative, and affect-driven approaches to climate change education, which to date have been largely missing from the literature. In conclusion, the authors call for the development of new forms of climate change education that directly involve children and young people in responding to the scientific, social, ethical, and political complexities of the issue.</a:t>
            </a:r>
            <a:endParaRPr lang="en-AU" dirty="0"/>
          </a:p>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48</a:t>
            </a:fld>
            <a:endParaRPr lang="en-AU"/>
          </a:p>
        </p:txBody>
      </p:sp>
    </p:spTree>
    <p:extLst>
      <p:ext uri="{BB962C8B-B14F-4D97-AF65-F5344CB8AC3E}">
        <p14:creationId xmlns:p14="http://schemas.microsoft.com/office/powerpoint/2010/main" val="4002053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u="none" strike="noStrike" baseline="0" dirty="0">
                <a:latin typeface="Calibri" panose="020F0502020204030204" pitchFamily="34" charset="0"/>
              </a:rPr>
              <a:t>NB: The full article requires subscription, but I can lend it to if you email me.</a:t>
            </a:r>
          </a:p>
          <a:p>
            <a:r>
              <a:rPr lang="en-AU" sz="1800" b="0" i="0" u="none" strike="noStrike" baseline="0" dirty="0">
                <a:latin typeface="Calibri" panose="020F0502020204030204" pitchFamily="34" charset="0"/>
              </a:rPr>
              <a:t>Abstract:  </a:t>
            </a:r>
            <a:r>
              <a:rPr lang="en-US" sz="1800" b="0" i="0" u="none" strike="noStrike" baseline="0" dirty="0">
                <a:latin typeface="Calibri" panose="020F0502020204030204" pitchFamily="34" charset="0"/>
              </a:rPr>
              <a:t>The reality of anthropogenic climate change has been established ‘beyond reasonable doubt’ by leading scientists worldwide. Applying a systematic literature review process, we </a:t>
            </a:r>
            <a:r>
              <a:rPr lang="en-US" sz="1800" b="0" i="0" u="none" strike="noStrike" baseline="0" dirty="0" err="1">
                <a:latin typeface="Calibri" panose="020F0502020204030204" pitchFamily="34" charset="0"/>
              </a:rPr>
              <a:t>analysed</a:t>
            </a:r>
            <a:r>
              <a:rPr lang="en-US" sz="1800" b="0" i="0" u="none" strike="noStrike" baseline="0" dirty="0">
                <a:latin typeface="Calibri" panose="020F0502020204030204" pitchFamily="34" charset="0"/>
              </a:rPr>
              <a:t> existing literature from 1993-2014 regarding climate change education for children and young people, with the aim of identifying key areas for further research and innovation in the field. While a number of studies have indicated that children and young people’s understandings of climate change are generally limited, erroneous and highly influenced by mass media, other studies suggest that didactic approaches to climate change education have been largely ineffectual in affecting students’ attitudes and </a:t>
            </a:r>
            <a:r>
              <a:rPr lang="en-US" sz="1800" b="0" i="0" u="none" strike="noStrike" baseline="0" dirty="0" err="1">
                <a:latin typeface="Calibri" panose="020F0502020204030204" pitchFamily="34" charset="0"/>
              </a:rPr>
              <a:t>behaviour</a:t>
            </a:r>
            <a:r>
              <a:rPr lang="en-US" sz="1800" b="0" i="0" u="none" strike="noStrike" baseline="0" dirty="0">
                <a:latin typeface="Calibri" panose="020F0502020204030204" pitchFamily="34" charset="0"/>
              </a:rPr>
              <a:t>. The review identifies the need for participatory, interdisciplinary, creative, and affect-driven approaches to climate change education, which to date have been largely missing from the literature. In conclusion, the authors call for the development of new forms of climate change education that directly involve children and young people in responding to the scientific, social, ethical, and political complexities of the issue.</a:t>
            </a:r>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49</a:t>
            </a:fld>
            <a:endParaRPr lang="en-AU"/>
          </a:p>
        </p:txBody>
      </p:sp>
    </p:spTree>
    <p:extLst>
      <p:ext uri="{BB962C8B-B14F-4D97-AF65-F5344CB8AC3E}">
        <p14:creationId xmlns:p14="http://schemas.microsoft.com/office/powerpoint/2010/main" val="168260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52</a:t>
            </a:fld>
            <a:endParaRPr lang="en-AU"/>
          </a:p>
        </p:txBody>
      </p:sp>
    </p:spTree>
    <p:extLst>
      <p:ext uri="{BB962C8B-B14F-4D97-AF65-F5344CB8AC3E}">
        <p14:creationId xmlns:p14="http://schemas.microsoft.com/office/powerpoint/2010/main" val="3177381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dirty="0">
                <a:solidFill>
                  <a:srgbClr val="000000"/>
                </a:solidFill>
                <a:effectLst/>
                <a:latin typeface="Montserrat" panose="020F0502020204030204" pitchFamily="2" charset="0"/>
              </a:rPr>
              <a:t>We are the Australian Youth Climate Coalition</a:t>
            </a:r>
            <a:endParaRPr lang="en-US" b="0" i="0" dirty="0">
              <a:solidFill>
                <a:srgbClr val="000000"/>
              </a:solidFill>
              <a:effectLst/>
              <a:latin typeface="Montserrat" panose="020F0502020204030204" pitchFamily="2" charset="0"/>
            </a:endParaRPr>
          </a:p>
          <a:p>
            <a:pPr algn="l" rtl="0"/>
            <a:r>
              <a:rPr lang="en-US" b="0" i="0" dirty="0">
                <a:solidFill>
                  <a:srgbClr val="000000"/>
                </a:solidFill>
                <a:effectLst/>
                <a:latin typeface="Montserrat" panose="020F0502020204030204" pitchFamily="2" charset="0"/>
              </a:rPr>
              <a:t>The Australian Youth Climate Coalition is Australia’s largest youth-run </a:t>
            </a:r>
            <a:r>
              <a:rPr lang="en-US" b="0" i="0" dirty="0" err="1">
                <a:solidFill>
                  <a:srgbClr val="000000"/>
                </a:solidFill>
                <a:effectLst/>
                <a:latin typeface="Montserrat" panose="020F0502020204030204" pitchFamily="2" charset="0"/>
              </a:rPr>
              <a:t>organisation</a:t>
            </a:r>
            <a:r>
              <a:rPr lang="en-US" b="0" i="0" dirty="0">
                <a:solidFill>
                  <a:srgbClr val="000000"/>
                </a:solidFill>
                <a:effectLst/>
                <a:latin typeface="Montserrat" panose="020F0502020204030204" pitchFamily="2" charset="0"/>
              </a:rPr>
              <a:t>, our mission is to build a movement of young people leading solutions to the climate crisis.</a:t>
            </a:r>
          </a:p>
          <a:p>
            <a:pPr algn="l" rtl="0"/>
            <a:r>
              <a:rPr lang="en-US" b="0" i="0" dirty="0">
                <a:solidFill>
                  <a:srgbClr val="000000"/>
                </a:solidFill>
                <a:effectLst/>
                <a:latin typeface="Montserrat" panose="020F0502020204030204" pitchFamily="2" charset="0"/>
              </a:rPr>
              <a:t>Young people have the most to lose from climate change, but we also have a lot to gain. Climate change is our best opportunity to create a world that works for everyone, not just a few. We can power our lives with the wind and sun, and ensure access to clean energy and job opportunities for all.</a:t>
            </a:r>
          </a:p>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56</a:t>
            </a:fld>
            <a:endParaRPr lang="en-AU"/>
          </a:p>
        </p:txBody>
      </p:sp>
    </p:spTree>
    <p:extLst>
      <p:ext uri="{BB962C8B-B14F-4D97-AF65-F5344CB8AC3E}">
        <p14:creationId xmlns:p14="http://schemas.microsoft.com/office/powerpoint/2010/main" val="3696980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r>
              <a:rPr lang="en-US" b="0" i="0" dirty="0">
                <a:solidFill>
                  <a:srgbClr val="BABABA"/>
                </a:solidFill>
                <a:effectLst/>
                <a:latin typeface="inherit"/>
              </a:rPr>
              <a:t>Climate Council is Australia’s own independent, evidence-based </a:t>
            </a:r>
            <a:r>
              <a:rPr lang="en-US" b="0" i="0" dirty="0" err="1">
                <a:solidFill>
                  <a:srgbClr val="BABABA"/>
                </a:solidFill>
                <a:effectLst/>
                <a:latin typeface="inherit"/>
              </a:rPr>
              <a:t>organisation</a:t>
            </a:r>
            <a:r>
              <a:rPr lang="en-US" b="0" i="0" dirty="0">
                <a:solidFill>
                  <a:srgbClr val="BABABA"/>
                </a:solidFill>
                <a:effectLst/>
                <a:latin typeface="inherit"/>
              </a:rPr>
              <a:t> on climate science, impacts and solutions.</a:t>
            </a:r>
          </a:p>
          <a:p>
            <a:pPr algn="l" fontAlgn="t"/>
            <a:r>
              <a:rPr lang="en-US" b="1" i="0" dirty="0">
                <a:solidFill>
                  <a:srgbClr val="453F3C"/>
                </a:solidFill>
                <a:effectLst/>
                <a:latin typeface="inherit"/>
              </a:rPr>
              <a:t>We connect decision-makers, the public and the media</a:t>
            </a:r>
            <a:r>
              <a:rPr lang="en-US" b="0" i="0" dirty="0">
                <a:solidFill>
                  <a:srgbClr val="453F3C"/>
                </a:solidFill>
                <a:effectLst/>
                <a:latin typeface="PT Sans" panose="020B0503020203020204" pitchFamily="34" charset="0"/>
              </a:rPr>
              <a:t> to </a:t>
            </a:r>
            <a:r>
              <a:rPr lang="en-US" b="0" i="0" dirty="0" err="1">
                <a:solidFill>
                  <a:srgbClr val="453F3C"/>
                </a:solidFill>
                <a:effectLst/>
                <a:latin typeface="PT Sans" panose="020B0503020203020204" pitchFamily="34" charset="0"/>
              </a:rPr>
              <a:t>catalyse</a:t>
            </a:r>
            <a:r>
              <a:rPr lang="en-US" b="0" i="0" dirty="0">
                <a:solidFill>
                  <a:srgbClr val="453F3C"/>
                </a:solidFill>
                <a:effectLst/>
                <a:latin typeface="PT Sans" panose="020B0503020203020204" pitchFamily="34" charset="0"/>
              </a:rPr>
              <a:t> action at scale, elevate climate stories in the news and shape the conversation on climate consequences and action, at home and abroad.</a:t>
            </a:r>
          </a:p>
          <a:p>
            <a:pPr algn="l" fontAlgn="t"/>
            <a:r>
              <a:rPr lang="en-US" b="1" i="0" dirty="0">
                <a:solidFill>
                  <a:srgbClr val="453F3C"/>
                </a:solidFill>
                <a:effectLst/>
                <a:latin typeface="inherit"/>
              </a:rPr>
              <a:t>We advocate for climate policies and solutions</a:t>
            </a:r>
            <a:r>
              <a:rPr lang="en-US" b="0" i="0" dirty="0">
                <a:solidFill>
                  <a:srgbClr val="453F3C"/>
                </a:solidFill>
                <a:effectLst/>
                <a:latin typeface="PT Sans" panose="020B0503020203020204" pitchFamily="34" charset="0"/>
              </a:rPr>
              <a:t> that can rapidly drive down emissions, based on the most up-to-date climate science and information.</a:t>
            </a:r>
          </a:p>
          <a:p>
            <a:pPr algn="l" fontAlgn="t"/>
            <a:r>
              <a:rPr lang="en-US" b="1" i="0" dirty="0">
                <a:solidFill>
                  <a:srgbClr val="453F3C"/>
                </a:solidFill>
                <a:effectLst/>
                <a:latin typeface="inherit"/>
              </a:rPr>
              <a:t>We do this in partnership with our incredible community:</a:t>
            </a:r>
            <a:r>
              <a:rPr lang="en-US" b="0" i="0" dirty="0">
                <a:solidFill>
                  <a:srgbClr val="453F3C"/>
                </a:solidFill>
                <a:effectLst/>
                <a:latin typeface="PT Sans" panose="020B0503020203020204" pitchFamily="34" charset="0"/>
              </a:rPr>
              <a:t> thousands of generous, passionate supporters and donors, who have backed us every step of the way since they crowd-funded our beginning as a non-profit </a:t>
            </a:r>
            <a:r>
              <a:rPr lang="en-US" b="0" i="0" dirty="0" err="1">
                <a:solidFill>
                  <a:srgbClr val="453F3C"/>
                </a:solidFill>
                <a:effectLst/>
                <a:latin typeface="PT Sans" panose="020B0503020203020204" pitchFamily="34" charset="0"/>
              </a:rPr>
              <a:t>organisation</a:t>
            </a:r>
            <a:r>
              <a:rPr lang="en-US" b="0" i="0" dirty="0">
                <a:solidFill>
                  <a:srgbClr val="453F3C"/>
                </a:solidFill>
                <a:effectLst/>
                <a:latin typeface="PT Sans" panose="020B0503020203020204" pitchFamily="34" charset="0"/>
              </a:rPr>
              <a:t> in 2013.</a:t>
            </a:r>
          </a:p>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57</a:t>
            </a:fld>
            <a:endParaRPr lang="en-AU"/>
          </a:p>
        </p:txBody>
      </p:sp>
    </p:spTree>
    <p:extLst>
      <p:ext uri="{BB962C8B-B14F-4D97-AF65-F5344CB8AC3E}">
        <p14:creationId xmlns:p14="http://schemas.microsoft.com/office/powerpoint/2010/main" val="384741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747474"/>
                </a:solidFill>
                <a:effectLst/>
                <a:latin typeface="Gothic A1"/>
              </a:rPr>
              <a:t>The Climate Change Education Network is a community of allied academics from across Australia who are passionate about climate change education.</a:t>
            </a:r>
          </a:p>
          <a:p>
            <a:pPr algn="l"/>
            <a:r>
              <a:rPr lang="en-US" b="0" i="0" dirty="0">
                <a:solidFill>
                  <a:srgbClr val="747474"/>
                </a:solidFill>
                <a:effectLst/>
                <a:latin typeface="Gothic A1"/>
              </a:rPr>
              <a:t>We are interested in exploring climate change education practice through teaching and research. We have broader aim to create an active response to the climate crisis by addressing the lack of climate change pedagogy and curriculum in educational settings. </a:t>
            </a:r>
            <a:r>
              <a:rPr lang="en-US" b="0" i="0" dirty="0">
                <a:solidFill>
                  <a:srgbClr val="747474"/>
                </a:solidFill>
                <a:effectLst/>
                <a:latin typeface="var(--awb-text-font-family)"/>
              </a:rPr>
              <a:t>Our intention had been to find connection and support each other during challenging times, since finding that our community and connections sustain us in our work. We are a productive and supportive collective who meet monthly to talk about climate change education and our ongoing projects.</a:t>
            </a:r>
            <a:endParaRPr lang="en-US" b="0" i="0" dirty="0">
              <a:solidFill>
                <a:srgbClr val="747474"/>
              </a:solidFill>
              <a:effectLst/>
              <a:latin typeface="Gothic A1"/>
            </a:endParaRPr>
          </a:p>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58</a:t>
            </a:fld>
            <a:endParaRPr lang="en-AU"/>
          </a:p>
        </p:txBody>
      </p:sp>
    </p:spTree>
    <p:extLst>
      <p:ext uri="{BB962C8B-B14F-4D97-AF65-F5344CB8AC3E}">
        <p14:creationId xmlns:p14="http://schemas.microsoft.com/office/powerpoint/2010/main" val="2005056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329"/>
                </a:solidFill>
                <a:effectLst/>
                <a:latin typeface="Noto Sans" panose="020B0502040504020204" pitchFamily="34" charset="0"/>
              </a:rPr>
              <a:t>Doubt that number in Australia would agree??</a:t>
            </a:r>
          </a:p>
          <a:p>
            <a:pPr algn="l"/>
            <a:r>
              <a:rPr lang="en-US" b="0" i="0" dirty="0">
                <a:solidFill>
                  <a:srgbClr val="202329"/>
                </a:solidFill>
                <a:effectLst/>
                <a:latin typeface="Noto Sans" panose="020B0502040504020204" pitchFamily="34" charset="0"/>
              </a:rPr>
              <a:t>Nearly half of global youth surveyed (45%) say climate anxiety and distress is affecting their daily lives and functioning - according to results from the largest scientific study into climate anxiety in children and young people, according to </a:t>
            </a:r>
            <a:r>
              <a:rPr lang="en-US" b="0" i="0" u="sng" dirty="0">
                <a:solidFill>
                  <a:srgbClr val="004489"/>
                </a:solidFill>
                <a:effectLst/>
                <a:latin typeface="Noto Sans" panose="020B0502040504020204" pitchFamily="34" charset="0"/>
                <a:hlinkClick r:id="rId3"/>
              </a:rPr>
              <a:t>new research</a:t>
            </a:r>
            <a:r>
              <a:rPr lang="en-US" b="0" i="0" dirty="0">
                <a:solidFill>
                  <a:srgbClr val="202329"/>
                </a:solidFill>
                <a:effectLst/>
                <a:latin typeface="Noto Sans" panose="020B0502040504020204" pitchFamily="34" charset="0"/>
              </a:rPr>
              <a:t>.</a:t>
            </a:r>
          </a:p>
          <a:p>
            <a:pPr algn="l"/>
            <a:r>
              <a:rPr lang="en-US" b="0" i="0" dirty="0">
                <a:solidFill>
                  <a:srgbClr val="202329"/>
                </a:solidFill>
                <a:effectLst/>
                <a:latin typeface="Noto Sans" panose="020B0502040504020204" pitchFamily="34" charset="0"/>
              </a:rPr>
              <a:t>The inaugural study, based on surveys with 10,000 children and young people (16-25) across 10 countries, found 75% of young respondents believe ‘the future is frightening’ - jumping to 81% of youth surveyed in Portugal and 92% in the Philippines. It found, for the first time, that climate distress and anxiety is significantly related to perceived government inaction and associated feelings of betrayal. 58% of children and young people surveyed said governments were “betraying me and/or future generations,” while 64% said their governments are not doing enough to avoid a climate catastrophe.</a:t>
            </a:r>
          </a:p>
          <a:p>
            <a:r>
              <a:rPr lang="en-AU" dirty="0"/>
              <a:t>Link to the study</a:t>
            </a:r>
          </a:p>
          <a:p>
            <a:pPr algn="l"/>
            <a:r>
              <a:rPr lang="en-US" b="0" i="0" dirty="0">
                <a:solidFill>
                  <a:srgbClr val="1F1F1F"/>
                </a:solidFill>
                <a:effectLst/>
                <a:latin typeface="ElsevierGulliver"/>
              </a:rPr>
              <a:t>Climate anxiety in children and young people and their beliefs about government responses to climate change: a global survey </a:t>
            </a:r>
            <a:r>
              <a:rPr lang="en-US" b="0" i="0" dirty="0">
                <a:solidFill>
                  <a:srgbClr val="1F1F1F"/>
                </a:solidFill>
                <a:effectLst/>
                <a:latin typeface="ElsevierSans"/>
              </a:rPr>
              <a:t>Author links open overlay </a:t>
            </a:r>
            <a:r>
              <a:rPr lang="en-US" b="0" i="0" dirty="0" err="1">
                <a:solidFill>
                  <a:srgbClr val="1F1F1F"/>
                </a:solidFill>
                <a:effectLst/>
                <a:latin typeface="ElsevierSans"/>
              </a:rPr>
              <a:t>panel</a:t>
            </a:r>
            <a:r>
              <a:rPr lang="en-US" b="0" i="0" u="none" strike="noStrike" dirty="0" err="1">
                <a:solidFill>
                  <a:srgbClr val="1F1F1F"/>
                </a:solidFill>
                <a:effectLst/>
                <a:latin typeface="ElsevierSans"/>
              </a:rPr>
              <a:t>Caroline</a:t>
            </a:r>
            <a:r>
              <a:rPr lang="en-US" b="0" i="0" u="none" strike="noStrike" dirty="0">
                <a:solidFill>
                  <a:srgbClr val="1F1F1F"/>
                </a:solidFill>
                <a:effectLst/>
                <a:latin typeface="ElsevierSans"/>
              </a:rPr>
              <a:t> Hickman</a:t>
            </a:r>
          </a:p>
          <a:p>
            <a:pPr algn="l"/>
            <a:r>
              <a:rPr lang="en-US" b="0" i="0" dirty="0">
                <a:solidFill>
                  <a:srgbClr val="1F1F1F"/>
                </a:solidFill>
                <a:effectLst/>
                <a:latin typeface="ElsevierSans"/>
              </a:rPr>
              <a:t>https://www.sciencedirect.com/science/article/pii/S2542519621002783</a:t>
            </a:r>
          </a:p>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59</a:t>
            </a:fld>
            <a:endParaRPr lang="en-AU"/>
          </a:p>
        </p:txBody>
      </p:sp>
    </p:spTree>
    <p:extLst>
      <p:ext uri="{BB962C8B-B14F-4D97-AF65-F5344CB8AC3E}">
        <p14:creationId xmlns:p14="http://schemas.microsoft.com/office/powerpoint/2010/main" val="1468443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https://climatesuperpowers.org/climate-superpowers</a:t>
            </a:r>
          </a:p>
          <a:p>
            <a:pPr algn="l"/>
            <a:r>
              <a:rPr lang="en-US" b="0" i="0" dirty="0">
                <a:solidFill>
                  <a:srgbClr val="262212"/>
                </a:solidFill>
                <a:effectLst/>
                <a:latin typeface="Inter"/>
              </a:rPr>
              <a:t>This website was created through the Young People’s Climate Change Superpowers project, which aimed to support children and young people to share their wisdom and creativity in dealing with climate change.</a:t>
            </a:r>
          </a:p>
          <a:p>
            <a:pPr algn="l"/>
            <a:r>
              <a:rPr lang="en-US" b="0" i="0" u="none" strike="noStrike" cap="all" dirty="0">
                <a:solidFill>
                  <a:srgbClr val="FFFFFF"/>
                </a:solidFill>
                <a:effectLst/>
                <a:latin typeface="Inter"/>
                <a:hlinkClick r:id="rId3"/>
              </a:rPr>
              <a:t>YOUNG PEOPLE’S CLIMATE CHANGE SUPERPOWERS PROJECT</a:t>
            </a:r>
            <a:endParaRPr lang="en-US" b="0" i="0" dirty="0">
              <a:solidFill>
                <a:srgbClr val="262212"/>
              </a:solidFill>
              <a:effectLst/>
              <a:latin typeface="Inter"/>
            </a:endParaRPr>
          </a:p>
          <a:p>
            <a:pPr algn="l"/>
            <a:r>
              <a:rPr lang="en-US" b="0" i="0" dirty="0">
                <a:solidFill>
                  <a:srgbClr val="262212"/>
                </a:solidFill>
                <a:effectLst/>
                <a:latin typeface="Inter"/>
              </a:rPr>
              <a:t>It was created </a:t>
            </a:r>
            <a:r>
              <a:rPr lang="en-US" b="0" i="1" dirty="0">
                <a:solidFill>
                  <a:srgbClr val="262212"/>
                </a:solidFill>
                <a:effectLst/>
                <a:latin typeface="Inter"/>
              </a:rPr>
              <a:t>with </a:t>
            </a:r>
            <a:r>
              <a:rPr lang="en-US" b="0" i="0" dirty="0">
                <a:solidFill>
                  <a:srgbClr val="262212"/>
                </a:solidFill>
                <a:effectLst/>
                <a:latin typeface="Inter"/>
              </a:rPr>
              <a:t>and </a:t>
            </a:r>
            <a:r>
              <a:rPr lang="en-US" b="0" i="1" dirty="0">
                <a:solidFill>
                  <a:srgbClr val="262212"/>
                </a:solidFill>
                <a:effectLst/>
                <a:latin typeface="Inter"/>
              </a:rPr>
              <a:t>for</a:t>
            </a:r>
            <a:r>
              <a:rPr lang="en-US" b="0" i="0" dirty="0">
                <a:solidFill>
                  <a:srgbClr val="262212"/>
                </a:solidFill>
                <a:effectLst/>
                <a:latin typeface="Inter"/>
              </a:rPr>
              <a:t> young people who are concerned about climate change, along with researchers from the University of Melbourne. It highlights the strengths and assets that young people have, and how these can be drawn upon and developed to help young people navigate the climate crisis.</a:t>
            </a:r>
          </a:p>
          <a:p>
            <a:pPr algn="l"/>
            <a:r>
              <a:rPr lang="en-US" b="0" i="0" dirty="0">
                <a:solidFill>
                  <a:srgbClr val="262212"/>
                </a:solidFill>
                <a:effectLst/>
                <a:latin typeface="Inter"/>
              </a:rPr>
              <a:t>The project also established an agenda for future work on this topic and connected young people, supporting them to develop their skills and contribute to research.</a:t>
            </a:r>
          </a:p>
          <a:p>
            <a:pPr algn="l"/>
            <a:r>
              <a:rPr lang="en-US" b="0" i="0" dirty="0">
                <a:solidFill>
                  <a:srgbClr val="000000"/>
                </a:solidFill>
                <a:effectLst/>
                <a:latin typeface="Libre Baskerville" panose="02000000000000000000" pitchFamily="2" charset="0"/>
              </a:rPr>
              <a:t>This project was funded by a Climate Research Accelerator Grant from Melbourne Climate Futures at the University of Melbourne.</a:t>
            </a:r>
            <a:endParaRPr lang="en-US" b="0" i="0" dirty="0">
              <a:solidFill>
                <a:srgbClr val="262212"/>
              </a:solidFill>
              <a:effectLst/>
              <a:latin typeface="Inter"/>
            </a:endParaRPr>
          </a:p>
          <a:p>
            <a:pPr algn="l"/>
            <a:r>
              <a:rPr lang="en-US" b="0" i="1" dirty="0">
                <a:solidFill>
                  <a:srgbClr val="262212"/>
                </a:solidFill>
                <a:effectLst/>
                <a:latin typeface="Inter"/>
              </a:rPr>
              <a:t>“</a:t>
            </a:r>
            <a:r>
              <a:rPr lang="en-US" sz="1800" b="0" i="1" u="none" strike="noStrike" baseline="0" dirty="0">
                <a:latin typeface="Georgia" panose="02040502050405020303" pitchFamily="18" charset="0"/>
              </a:rPr>
              <a:t>The co-designers said young people want opportunities to share these experiences and learn from each other, and for adults to genuinely engage with them.”</a:t>
            </a:r>
            <a:endParaRPr lang="en-US" b="0" i="1" dirty="0">
              <a:solidFill>
                <a:srgbClr val="262212"/>
              </a:solidFill>
              <a:effectLst/>
              <a:latin typeface="Inter"/>
            </a:endParaRPr>
          </a:p>
          <a:p>
            <a:endParaRPr lang="en-AU" dirty="0"/>
          </a:p>
        </p:txBody>
      </p:sp>
      <p:sp>
        <p:nvSpPr>
          <p:cNvPr id="4" name="Slide Number Placeholder 3"/>
          <p:cNvSpPr>
            <a:spLocks noGrp="1"/>
          </p:cNvSpPr>
          <p:nvPr>
            <p:ph type="sldNum" sz="quarter" idx="5"/>
          </p:nvPr>
        </p:nvSpPr>
        <p:spPr/>
        <p:txBody>
          <a:bodyPr/>
          <a:lstStyle/>
          <a:p>
            <a:fld id="{A7B81594-5E92-4B8A-8734-F9166D04C160}" type="slidenum">
              <a:rPr lang="en-AU" smtClean="0"/>
              <a:t>60</a:t>
            </a:fld>
            <a:endParaRPr lang="en-AU"/>
          </a:p>
        </p:txBody>
      </p:sp>
    </p:spTree>
    <p:extLst>
      <p:ext uri="{BB962C8B-B14F-4D97-AF65-F5344CB8AC3E}">
        <p14:creationId xmlns:p14="http://schemas.microsoft.com/office/powerpoint/2010/main" val="2686159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Focusses on 7 different aspects of dealing with climate change.</a:t>
            </a:r>
          </a:p>
        </p:txBody>
      </p:sp>
      <p:sp>
        <p:nvSpPr>
          <p:cNvPr id="4" name="Slide Number Placeholder 3"/>
          <p:cNvSpPr>
            <a:spLocks noGrp="1"/>
          </p:cNvSpPr>
          <p:nvPr>
            <p:ph type="sldNum" sz="quarter" idx="5"/>
          </p:nvPr>
        </p:nvSpPr>
        <p:spPr/>
        <p:txBody>
          <a:bodyPr/>
          <a:lstStyle/>
          <a:p>
            <a:fld id="{A7B81594-5E92-4B8A-8734-F9166D04C160}" type="slidenum">
              <a:rPr lang="en-AU" smtClean="0"/>
              <a:t>61</a:t>
            </a:fld>
            <a:endParaRPr lang="en-AU"/>
          </a:p>
        </p:txBody>
      </p:sp>
    </p:spTree>
    <p:extLst>
      <p:ext uri="{BB962C8B-B14F-4D97-AF65-F5344CB8AC3E}">
        <p14:creationId xmlns:p14="http://schemas.microsoft.com/office/powerpoint/2010/main" val="343680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It’s important to realise that a lot of CO</a:t>
            </a:r>
            <a:r>
              <a:rPr lang="en-AU" baseline="-25000" dirty="0"/>
              <a:t>2</a:t>
            </a:r>
            <a:r>
              <a:rPr lang="en-AU" dirty="0"/>
              <a:t> goes in and out of the atmosphere, but have ADDED to the total. Now there is over 3 TRILLION tonnes. We have added over a </a:t>
            </a:r>
            <a:r>
              <a:rPr lang="en-AU" u="sng" dirty="0"/>
              <a:t>TRILLION tonnes of CO2</a:t>
            </a:r>
            <a:r>
              <a:rPr lang="en-AU" u="none" dirty="0"/>
              <a:t> to the atmosphere! Half as much again.   </a:t>
            </a:r>
            <a:r>
              <a:rPr lang="en-AU" baseline="0" dirty="0"/>
              <a:t>Note that every year around 770 </a:t>
            </a:r>
            <a:r>
              <a:rPr lang="en-AU" baseline="0" dirty="0" err="1"/>
              <a:t>gtn</a:t>
            </a:r>
            <a:r>
              <a:rPr lang="en-AU" baseline="0" dirty="0"/>
              <a:t> CO2 go in and out of the biosphere, our 20 </a:t>
            </a:r>
            <a:r>
              <a:rPr lang="en-AU" baseline="0" dirty="0" err="1"/>
              <a:t>gtn</a:t>
            </a:r>
            <a:r>
              <a:rPr lang="en-AU" baseline="0" dirty="0"/>
              <a:t> is “only” about 3% of that – BUT… it ADDS up every year!</a:t>
            </a:r>
            <a:endParaRPr lang="en-AU" dirty="0"/>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        CO2 level now almost </a:t>
            </a:r>
            <a:r>
              <a:rPr lang="en-AU" b="1" baseline="0" dirty="0"/>
              <a:t>420ppm</a:t>
            </a:r>
          </a:p>
          <a:p>
            <a:r>
              <a:rPr lang="en-AU" baseline="0" dirty="0"/>
              <a:t>(Ocean is warming but concentration of CO2 in the atmosphere is increasing at a faster rate.)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935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are a lot more suggestions, many with links to helpful websites   https://climatesuperpowers.org/climate-superpowers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olidFill>
                  <a:srgbClr val="000000"/>
                </a:solidFill>
                <a:hlinkClick r:id="rId3">
                  <a:extLst>
                    <a:ext uri="{A12FA001-AC4F-418D-AE19-62706E023703}">
                      <ahyp:hlinkClr xmlns:ahyp="http://schemas.microsoft.com/office/drawing/2018/hyperlinkcolor" val="tx"/>
                    </a:ext>
                  </a:extLst>
                </a:hlinkClick>
              </a:rPr>
              <a:t>Solastalgia: the distress caused by environmental change</a:t>
            </a:r>
          </a:p>
          <a:p>
            <a:r>
              <a:rPr lang="en-AU" dirty="0"/>
              <a:t>“How do I deal with climate anxiety” is a link to another page which has further links to a number of external sites which can help kids with anxiety.</a:t>
            </a:r>
          </a:p>
        </p:txBody>
      </p:sp>
      <p:sp>
        <p:nvSpPr>
          <p:cNvPr id="4" name="Slide Number Placeholder 3"/>
          <p:cNvSpPr>
            <a:spLocks noGrp="1"/>
          </p:cNvSpPr>
          <p:nvPr>
            <p:ph type="sldNum" sz="quarter" idx="5"/>
          </p:nvPr>
        </p:nvSpPr>
        <p:spPr/>
        <p:txBody>
          <a:bodyPr/>
          <a:lstStyle/>
          <a:p>
            <a:fld id="{A7B81594-5E92-4B8A-8734-F9166D04C160}" type="slidenum">
              <a:rPr lang="en-AU" smtClean="0"/>
              <a:t>62</a:t>
            </a:fld>
            <a:endParaRPr lang="en-AU"/>
          </a:p>
        </p:txBody>
      </p:sp>
    </p:spTree>
    <p:extLst>
      <p:ext uri="{BB962C8B-B14F-4D97-AF65-F5344CB8AC3E}">
        <p14:creationId xmlns:p14="http://schemas.microsoft.com/office/powerpoint/2010/main" val="676423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A2146-5A06-6439-B99C-C1C4B10A2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F8DD0-1FA2-0FE6-90E0-89F8E2164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E3671-4EE5-7E34-14BF-60F6433D5B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are a lot more suggestions, many with links to helpful websites   https://climatesuperpowers.org/climate-superpowers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olidFill>
                  <a:srgbClr val="000000"/>
                </a:solidFill>
                <a:hlinkClick r:id="rId3">
                  <a:extLst>
                    <a:ext uri="{A12FA001-AC4F-418D-AE19-62706E023703}">
                      <ahyp:hlinkClr xmlns:ahyp="http://schemas.microsoft.com/office/drawing/2018/hyperlinkcolor" val="tx"/>
                    </a:ext>
                  </a:extLst>
                </a:hlinkClick>
              </a:rPr>
              <a:t>Solastalgia: the distress caused by environmental change</a:t>
            </a:r>
          </a:p>
          <a:p>
            <a:r>
              <a:rPr lang="en-AU" dirty="0"/>
              <a:t>“How do I deal with climate anxiety” is a link to another page which has further links to a number of external sites which can help kids with anxiety.</a:t>
            </a:r>
          </a:p>
          <a:p>
            <a:r>
              <a:rPr lang="en-AU" dirty="0"/>
              <a:t>Climate for Change was mentioned twice – it’s another useful site – coming up</a:t>
            </a:r>
          </a:p>
        </p:txBody>
      </p:sp>
      <p:sp>
        <p:nvSpPr>
          <p:cNvPr id="4" name="Slide Number Placeholder 3">
            <a:extLst>
              <a:ext uri="{FF2B5EF4-FFF2-40B4-BE49-F238E27FC236}">
                <a16:creationId xmlns:a16="http://schemas.microsoft.com/office/drawing/2014/main" id="{2E59AAA1-867D-7430-2EAD-0456092F6026}"/>
              </a:ext>
            </a:extLst>
          </p:cNvPr>
          <p:cNvSpPr>
            <a:spLocks noGrp="1"/>
          </p:cNvSpPr>
          <p:nvPr>
            <p:ph type="sldNum" sz="quarter" idx="5"/>
          </p:nvPr>
        </p:nvSpPr>
        <p:spPr/>
        <p:txBody>
          <a:bodyPr/>
          <a:lstStyle/>
          <a:p>
            <a:fld id="{A7B81594-5E92-4B8A-8734-F9166D04C160}" type="slidenum">
              <a:rPr lang="en-AU" smtClean="0"/>
              <a:t>63</a:t>
            </a:fld>
            <a:endParaRPr lang="en-AU"/>
          </a:p>
        </p:txBody>
      </p:sp>
    </p:spTree>
    <p:extLst>
      <p:ext uri="{BB962C8B-B14F-4D97-AF65-F5344CB8AC3E}">
        <p14:creationId xmlns:p14="http://schemas.microsoft.com/office/powerpoint/2010/main" val="1036724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https://theconversation.com/what-am-i-supposed-to-do-about-all-this-really-bad-stuff-young-people-identify-7-superpowers-to-fight-climate-change-193620</a:t>
            </a:r>
          </a:p>
        </p:txBody>
      </p:sp>
      <p:sp>
        <p:nvSpPr>
          <p:cNvPr id="4" name="Slide Number Placeholder 3"/>
          <p:cNvSpPr>
            <a:spLocks noGrp="1"/>
          </p:cNvSpPr>
          <p:nvPr>
            <p:ph type="sldNum" sz="quarter" idx="5"/>
          </p:nvPr>
        </p:nvSpPr>
        <p:spPr/>
        <p:txBody>
          <a:bodyPr/>
          <a:lstStyle/>
          <a:p>
            <a:fld id="{A7B81594-5E92-4B8A-8734-F9166D04C160}" type="slidenum">
              <a:rPr lang="en-AU" smtClean="0"/>
              <a:t>64</a:t>
            </a:fld>
            <a:endParaRPr lang="en-AU"/>
          </a:p>
        </p:txBody>
      </p:sp>
    </p:spTree>
    <p:extLst>
      <p:ext uri="{BB962C8B-B14F-4D97-AF65-F5344CB8AC3E}">
        <p14:creationId xmlns:p14="http://schemas.microsoft.com/office/powerpoint/2010/main" val="343244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AU" dirty="0"/>
              <a:t>Pre-industrial CO2 was about 280 ppm. There is no reasonable doubt that the reason for this rise is emissions from burning fossil fuels. Problem is that even if we can keep our emissions from rising there is a large part</a:t>
            </a:r>
            <a:r>
              <a:rPr lang="en-AU" baseline="0" dirty="0"/>
              <a:t> of the world which is trying to catch up to us and their emissions are rising using the curve to bend upwards. Furthermore, even if we stopped adding CO2 now it would stay high at this level for quite a few decades.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019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xfrm>
            <a:off x="1371600" y="1143000"/>
            <a:ext cx="4114800" cy="3086100"/>
          </a:xfrm>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Clearly there IS a connection between CO2 and temperature… as we expect.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2021 was the </a:t>
            </a:r>
            <a:r>
              <a:rPr lang="en-AU" b="1" dirty="0">
                <a:latin typeface="Arial" charset="0"/>
              </a:rPr>
              <a:t>hottest ever La </a:t>
            </a:r>
            <a:r>
              <a:rPr lang="en-AU" b="1" dirty="0">
                <a:latin typeface="Arial" panose="020B0604020202020204" pitchFamily="34" charset="0"/>
                <a:cs typeface="Arial" panose="020B0604020202020204" pitchFamily="34" charset="0"/>
              </a:rPr>
              <a:t>Ni</a:t>
            </a:r>
            <a:r>
              <a:rPr lang="es-ES" b="1" i="0" dirty="0">
                <a:solidFill>
                  <a:srgbClr val="951B80"/>
                </a:solidFill>
                <a:latin typeface="Arial" panose="020B0604020202020204" pitchFamily="34" charset="0"/>
                <a:cs typeface="Arial" panose="020B0604020202020204" pitchFamily="34" charset="0"/>
              </a:rPr>
              <a:t>ñ</a:t>
            </a:r>
            <a:r>
              <a:rPr lang="en-AU" b="1" dirty="0">
                <a:latin typeface="Arial" panose="020B0604020202020204" pitchFamily="34" charset="0"/>
                <a:cs typeface="Arial" panose="020B0604020202020204" pitchFamily="34" charset="0"/>
              </a:rPr>
              <a:t>a</a:t>
            </a:r>
            <a:r>
              <a:rPr lang="en-AU" b="1" dirty="0">
                <a:latin typeface="Arial" charset="0"/>
              </a:rPr>
              <a:t> year</a:t>
            </a:r>
            <a:r>
              <a:rPr lang="en-AU" b="0" dirty="0">
                <a:latin typeface="Arial" charset="0"/>
              </a:rPr>
              <a:t> and 2023 was the </a:t>
            </a:r>
            <a:r>
              <a:rPr lang="en-AU" b="1" dirty="0">
                <a:latin typeface="Arial" charset="0"/>
              </a:rPr>
              <a:t>hottest ever year!</a:t>
            </a:r>
            <a:r>
              <a:rPr lang="en-AU" b="0" dirty="0">
                <a:latin typeface="Arial" charset="0"/>
              </a:rPr>
              <a:t> Even though it was not a particularly strong El Ni</a:t>
            </a:r>
            <a:r>
              <a:rPr lang="es-ES" b="0" i="0" dirty="0">
                <a:solidFill>
                  <a:srgbClr val="951B80"/>
                </a:solidFill>
                <a:latin typeface="Arial" panose="020B0604020202020204" pitchFamily="34" charset="0"/>
                <a:cs typeface="Arial" panose="020B0604020202020204" pitchFamily="34" charset="0"/>
              </a:rPr>
              <a:t>ñ</a:t>
            </a:r>
            <a:r>
              <a:rPr lang="en-AU" b="0" i="0" dirty="0">
                <a:solidFill>
                  <a:srgbClr val="951B80"/>
                </a:solidFill>
                <a:latin typeface="Arial" panose="020B0604020202020204" pitchFamily="34" charset="0"/>
                <a:cs typeface="Arial" panose="020B0604020202020204" pitchFamily="34" charset="0"/>
              </a:rPr>
              <a:t>o. </a:t>
            </a:r>
            <a:endParaRPr lang="en-AU" b="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Temperatures (red, orange) have gone up pretty much in line with the CO2 (blue – from ice cores and more recently direct measurement) </a:t>
            </a:r>
            <a:r>
              <a:rPr lang="en-AU" b="1" dirty="0">
                <a:latin typeface="Arial" charset="0"/>
              </a:rPr>
              <a:t>as expected. </a:t>
            </a:r>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latin typeface="Arial" charset="0"/>
              </a:rPr>
              <a:t>It’s not nice to consider what the next El </a:t>
            </a:r>
            <a:r>
              <a:rPr lang="en-AU" b="1" dirty="0">
                <a:latin typeface="Arial" panose="020B0604020202020204" pitchFamily="34" charset="0"/>
                <a:cs typeface="Arial" panose="020B0604020202020204" pitchFamily="34" charset="0"/>
              </a:rPr>
              <a:t>Ni</a:t>
            </a:r>
            <a:r>
              <a:rPr lang="es-ES" b="1" i="0" dirty="0">
                <a:solidFill>
                  <a:srgbClr val="951B80"/>
                </a:solidFill>
                <a:latin typeface="Arial" panose="020B0604020202020204" pitchFamily="34" charset="0"/>
                <a:cs typeface="Arial" panose="020B0604020202020204" pitchFamily="34" charset="0"/>
              </a:rPr>
              <a:t>ñ</a:t>
            </a:r>
            <a:r>
              <a:rPr lang="en-AU" b="1" i="0" dirty="0">
                <a:solidFill>
                  <a:srgbClr val="951B80"/>
                </a:solidFill>
                <a:latin typeface="Arial" panose="020B0604020202020204" pitchFamily="34" charset="0"/>
                <a:cs typeface="Arial" panose="020B0604020202020204" pitchFamily="34" charset="0"/>
              </a:rPr>
              <a:t>o might be like!</a:t>
            </a:r>
          </a:p>
          <a:p>
            <a:pPr marL="0" marR="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951B80"/>
                </a:solidFill>
                <a:latin typeface="Arial" panose="020B0604020202020204" pitchFamily="34" charset="0"/>
                <a:cs typeface="Arial" panose="020B0604020202020204" pitchFamily="34" charset="0"/>
              </a:rPr>
              <a:t>Very easy to believe that it will not be possible to limit temperatures to </a:t>
            </a:r>
            <a:r>
              <a:rPr lang="en-AU" b="1" i="0" dirty="0">
                <a:solidFill>
                  <a:srgbClr val="951B80"/>
                </a:solidFill>
                <a:latin typeface="Arial" panose="020B0604020202020204" pitchFamily="34" charset="0"/>
                <a:cs typeface="Arial" panose="020B0604020202020204" pitchFamily="34" charset="0"/>
              </a:rPr>
              <a:t>+1.5 deg by 2030, much less 2050</a:t>
            </a:r>
            <a:r>
              <a:rPr lang="en-AU" b="0" i="0" dirty="0">
                <a:solidFill>
                  <a:srgbClr val="951B80"/>
                </a:solidFill>
                <a:latin typeface="Arial" panose="020B0604020202020204" pitchFamily="34" charset="0"/>
                <a:cs typeface="Arial" panose="020B0604020202020204" pitchFamily="34" charset="0"/>
              </a:rPr>
              <a:t>. </a:t>
            </a:r>
            <a:endParaRPr lang="en-AU" b="0" dirty="0">
              <a:latin typeface="Arial" charset="0"/>
            </a:endParaRPr>
          </a:p>
        </p:txBody>
      </p:sp>
    </p:spTree>
    <p:extLst>
      <p:ext uri="{BB962C8B-B14F-4D97-AF65-F5344CB8AC3E}">
        <p14:creationId xmlns:p14="http://schemas.microsoft.com/office/powerpoint/2010/main" val="1463722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This previous ‘mild’ El Niño brought us the world’s highest average temperature – significantly higher than 1998 and 2016, so what will the next ‘strong’ El Niño bring?!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https://www.ncei.noaa.gov/access/monitoring/enso/soi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4ED98-AAF9-4610-B68B-EC30F037B5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1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976BD-1202-4841-A399-AC6F658F56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b="1" dirty="0"/>
              <a:t>The greenhouse effect is not just some “computer theory”, we can see it in action in “recent” geological history.</a:t>
            </a:r>
          </a:p>
          <a:p>
            <a:pPr defTabSz="844083" eaLnBrk="1" hangingPunct="1">
              <a:defRPr/>
            </a:pPr>
            <a:r>
              <a:rPr lang="en-US" b="0" dirty="0"/>
              <a:t>The fact is that the Earth’s temperature has varied a lot in geological history – </a:t>
            </a:r>
            <a:r>
              <a:rPr lang="en-US" b="1" dirty="0"/>
              <a:t>but not in ours </a:t>
            </a:r>
            <a:r>
              <a:rPr lang="en-US" b="0" dirty="0"/>
              <a:t>so </a:t>
            </a:r>
            <a:r>
              <a:rPr lang="en-US" b="1" dirty="0"/>
              <a:t>we don’t have a feel for what can happen!</a:t>
            </a:r>
          </a:p>
          <a:p>
            <a:pPr defTabSz="844083" eaLnBrk="1" hangingPunct="1">
              <a:defRPr/>
            </a:pPr>
            <a:r>
              <a:rPr lang="en-US" b="0" dirty="0"/>
              <a:t>This is probably the most complicated graph in the (science) presentation, but perhaps also the most important! We find it hard to imagine a different climate because we have never experienced one – in all human history!</a:t>
            </a:r>
          </a:p>
          <a:p>
            <a:pPr defTabSz="844083" eaLnBrk="1" hangingPunct="1">
              <a:defRPr/>
            </a:pPr>
            <a:r>
              <a:rPr lang="en-US" b="0" dirty="0"/>
              <a:t>Human civilization has developed in the last 10,000 years because the climate was stable! Two periods of interest… </a:t>
            </a:r>
          </a:p>
          <a:p>
            <a:pPr defTabSz="844083" eaLnBrk="1" hangingPunct="1">
              <a:defRPr/>
            </a:pPr>
            <a:r>
              <a:rPr lang="en-US" dirty="0"/>
              <a:t>LIG Last</a:t>
            </a:r>
            <a:r>
              <a:rPr lang="en-US" baseline="0" dirty="0"/>
              <a:t> </a:t>
            </a:r>
            <a:r>
              <a:rPr lang="en-US" baseline="0" dirty="0" err="1"/>
              <a:t>InterGlacial</a:t>
            </a:r>
            <a:r>
              <a:rPr lang="en-US" dirty="0"/>
              <a:t> 150,000 – 100,000 yr ago.</a:t>
            </a:r>
            <a:r>
              <a:rPr lang="en-US" baseline="0" dirty="0"/>
              <a:t> CO2 similar to pre-industrial (280 </a:t>
            </a:r>
            <a:r>
              <a:rPr lang="en-US" baseline="0" dirty="0" err="1"/>
              <a:t>ppm</a:t>
            </a:r>
            <a:r>
              <a:rPr lang="en-US" baseline="0" dirty="0"/>
              <a:t>) temperatures only about 1 deg higher (</a:t>
            </a:r>
            <a:r>
              <a:rPr lang="en-US" baseline="0" dirty="0" err="1"/>
              <a:t>ie</a:t>
            </a:r>
            <a:r>
              <a:rPr lang="en-US" baseline="0" dirty="0"/>
              <a:t> about same as now!) but sea levels around 6 – 9 m higher than now.</a:t>
            </a:r>
            <a:endParaRPr lang="en-US" dirty="0"/>
          </a:p>
          <a:p>
            <a:pPr defTabSz="844083" eaLnBrk="1" hangingPunct="1">
              <a:defRPr/>
            </a:pPr>
            <a:r>
              <a:rPr lang="en-US" dirty="0"/>
              <a:t>Pliocene, 2-3 million</a:t>
            </a:r>
            <a:r>
              <a:rPr lang="en-US" baseline="0" dirty="0"/>
              <a:t> yr ago</a:t>
            </a:r>
            <a:r>
              <a:rPr lang="en-US" dirty="0"/>
              <a:t> – similar to now CO2, only a couple of degrees warmer,</a:t>
            </a:r>
            <a:r>
              <a:rPr lang="en-US" baseline="0" dirty="0"/>
              <a:t> but sea level about 25 – 40 m higher, little polar ice, …. Etc!! ??</a:t>
            </a:r>
            <a:endParaRPr lang="en-US" dirty="0"/>
          </a:p>
        </p:txBody>
      </p:sp>
    </p:spTree>
    <p:extLst>
      <p:ext uri="{BB962C8B-B14F-4D97-AF65-F5344CB8AC3E}">
        <p14:creationId xmlns:p14="http://schemas.microsoft.com/office/powerpoint/2010/main" val="383754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1590A-D993-49CF-80B6-91ECE195595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b="0" dirty="0">
                <a:latin typeface="Arial" charset="0"/>
              </a:rPr>
              <a:t>This is a revised version for next time – but </a:t>
            </a:r>
            <a:r>
              <a:rPr lang="en-AU" b="1" dirty="0">
                <a:latin typeface="Arial" charset="0"/>
              </a:rPr>
              <a:t>needs to be shorter</a:t>
            </a:r>
            <a:r>
              <a:rPr lang="en-AU" b="0" dirty="0">
                <a:latin typeface="Arial"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b="0" dirty="0">
                <a:latin typeface="Arial" charset="0"/>
              </a:rPr>
              <a:t>This was based on version for National Seniors </a:t>
            </a:r>
            <a:r>
              <a:rPr lang="en-AU" b="0" strike="sngStrike" dirty="0">
                <a:latin typeface="Arial" charset="0"/>
              </a:rPr>
              <a:t>June 15 </a:t>
            </a:r>
            <a:r>
              <a:rPr lang="en-AU" b="0" strike="noStrike" dirty="0">
                <a:latin typeface="Arial" charset="0"/>
              </a:rPr>
              <a:t> Feb 15 </a:t>
            </a:r>
            <a:r>
              <a:rPr lang="en-AU" b="0" dirty="0">
                <a:latin typeface="Arial" charset="0"/>
              </a:rPr>
              <a:t>Greensborough. It was too long – too rushed! Got to “What can we do” but </a:t>
            </a:r>
            <a:r>
              <a:rPr lang="en-AU" b="0">
                <a:latin typeface="Arial" charset="0"/>
              </a:rPr>
              <a:t>too rushed. </a:t>
            </a:r>
            <a:r>
              <a:rPr lang="en-AU" b="0" dirty="0">
                <a:latin typeface="Arial" charset="0"/>
              </a:rPr>
              <a:t>Better to design for 45 min and don’t rush. </a:t>
            </a:r>
            <a:r>
              <a:rPr lang="en-AU" dirty="0">
                <a:latin typeface="Arial" charset="0"/>
              </a:rPr>
              <a:t>This is a huge topic and we can only touch on bits of it in an hour. I am going to concentrate on what the problem is and why we need to act rather than on what to do about it. The solutions are actually obvious – the problem is that many people (think Fed govt) don’t seem to thing we need to do anything much. So the urgent need is for all of us to become aware and to convince others of the need for serious action – not just the greenwashing that we are getting from Morrison and co.</a:t>
            </a:r>
          </a:p>
        </p:txBody>
      </p:sp>
    </p:spTree>
    <p:extLst>
      <p:ext uri="{BB962C8B-B14F-4D97-AF65-F5344CB8AC3E}">
        <p14:creationId xmlns:p14="http://schemas.microsoft.com/office/powerpoint/2010/main" val="2439436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15562798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extLst>
      <p:ext uri="{BB962C8B-B14F-4D97-AF65-F5344CB8AC3E}">
        <p14:creationId xmlns:p14="http://schemas.microsoft.com/office/powerpoint/2010/main" val="13333237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5965735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9292571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990600"/>
          </a:xfrm>
        </p:spPr>
        <p:txBody>
          <a:bodyPr/>
          <a:lstStyle/>
          <a:p>
            <a:r>
              <a:rPr lang="en-US"/>
              <a:t>Click to edit Master title style</a:t>
            </a:r>
            <a:endParaRPr lang="en-AU"/>
          </a:p>
        </p:txBody>
      </p:sp>
      <p:sp>
        <p:nvSpPr>
          <p:cNvPr id="3" name="Subtitle 2"/>
          <p:cNvSpPr>
            <a:spLocks noGrp="1"/>
          </p:cNvSpPr>
          <p:nvPr>
            <p:ph type="subTitle" idx="1"/>
          </p:nvPr>
        </p:nvSpPr>
        <p:spPr>
          <a:xfrm>
            <a:off x="685800" y="1524000"/>
            <a:ext cx="7848600" cy="685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Date Placeholder 3"/>
          <p:cNvSpPr>
            <a:spLocks noGrp="1"/>
          </p:cNvSpPr>
          <p:nvPr>
            <p:ph type="dt" sz="half" idx="10"/>
          </p:nvPr>
        </p:nvSpPr>
        <p:spPr/>
        <p:txBody>
          <a:bodyPr/>
          <a:lstStyle/>
          <a:p>
            <a:fld id="{20AD26E7-A134-49AC-8DFB-D1279DDE71A6}" type="datetime1">
              <a:rPr lang="en-AU" smtClean="0">
                <a:solidFill>
                  <a:prstClr val="black">
                    <a:tint val="75000"/>
                  </a:prstClr>
                </a:solidFill>
              </a:rPr>
              <a:pPr/>
              <a:t>23/02/2024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
        <p:nvSpPr>
          <p:cNvPr id="8" name="Text Placeholder 7"/>
          <p:cNvSpPr>
            <a:spLocks noGrp="1"/>
          </p:cNvSpPr>
          <p:nvPr>
            <p:ph type="body" sz="quarter" idx="13"/>
          </p:nvPr>
        </p:nvSpPr>
        <p:spPr>
          <a:xfrm>
            <a:off x="609600" y="2667000"/>
            <a:ext cx="8077200" cy="350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7948660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2634EBDB-A771-466E-947F-087421EE956E}" type="datetime1">
              <a:rPr lang="en-AU" smtClean="0">
                <a:solidFill>
                  <a:prstClr val="black">
                    <a:tint val="75000"/>
                  </a:prstClr>
                </a:solidFill>
              </a:rPr>
              <a:pPr/>
              <a:t>23/02/2024</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014950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94418833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ransition>
    <p:fade/>
  </p:transition>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global-tipping-points.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cs4s.net/"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68.jpg"/><Relationship Id="rId13" Type="http://schemas.openxmlformats.org/officeDocument/2006/relationships/image" Target="../media/image73.jpg"/><Relationship Id="rId3" Type="http://schemas.openxmlformats.org/officeDocument/2006/relationships/image" Target="../media/image63.jpg"/><Relationship Id="rId7" Type="http://schemas.openxmlformats.org/officeDocument/2006/relationships/image" Target="../media/image67.jpg"/><Relationship Id="rId12" Type="http://schemas.openxmlformats.org/officeDocument/2006/relationships/image" Target="../media/image72.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6.jpg"/><Relationship Id="rId11" Type="http://schemas.openxmlformats.org/officeDocument/2006/relationships/image" Target="../media/image71.jpg"/><Relationship Id="rId5" Type="http://schemas.openxmlformats.org/officeDocument/2006/relationships/image" Target="../media/image65.jpg"/><Relationship Id="rId10" Type="http://schemas.openxmlformats.org/officeDocument/2006/relationships/image" Target="../media/image70.jpg"/><Relationship Id="rId4" Type="http://schemas.openxmlformats.org/officeDocument/2006/relationships/image" Target="../media/image64.jpg"/><Relationship Id="rId9" Type="http://schemas.openxmlformats.org/officeDocument/2006/relationships/image" Target="../media/image69.jp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4.xml"/><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1.sv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image" Target="../media/image90.jpeg"/><Relationship Id="rId16" Type="http://schemas.openxmlformats.org/officeDocument/2006/relationships/image" Target="../media/image104.jpg"/><Relationship Id="rId1" Type="http://schemas.openxmlformats.org/officeDocument/2006/relationships/slideLayout" Target="../slideLayouts/slideLayout1.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5" Type="http://schemas.openxmlformats.org/officeDocument/2006/relationships/image" Target="../media/image103.jpeg"/><Relationship Id="rId10" Type="http://schemas.openxmlformats.org/officeDocument/2006/relationships/image" Target="../media/image98.jpeg"/><Relationship Id="rId4" Type="http://schemas.openxmlformats.org/officeDocument/2006/relationships/image" Target="../media/image92.jpg"/><Relationship Id="rId9" Type="http://schemas.openxmlformats.org/officeDocument/2006/relationships/image" Target="../media/image97.jpeg"/><Relationship Id="rId1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ww.switchedonschools.org.au/"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hyperlink" Target="https://www.aycc.org.au/"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climatecouncil.org.au/"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15.jpg"/><Relationship Id="rId7"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6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s://www.climateforchange.org.au/mpegs_resources"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2FBFA-EB5A-505A-0659-3617B86C07D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0644CF97-B2A5-66F8-C321-1DAE0B108792}"/>
              </a:ext>
            </a:extLst>
          </p:cNvPr>
          <p:cNvSpPr>
            <a:spLocks noGrp="1"/>
          </p:cNvSpPr>
          <p:nvPr>
            <p:ph type="ctrTitle"/>
          </p:nvPr>
        </p:nvSpPr>
        <p:spPr>
          <a:xfrm>
            <a:off x="632361" y="857250"/>
            <a:ext cx="6858000" cy="1790700"/>
          </a:xfrm>
        </p:spPr>
        <p:txBody>
          <a:bodyPr/>
          <a:lstStyle/>
          <a:p>
            <a:r>
              <a:rPr lang="en-AU" dirty="0">
                <a:solidFill>
                  <a:schemeClr val="bg1"/>
                </a:solidFill>
                <a:latin typeface="Century" panose="02040604050505020304" pitchFamily="18" charset="0"/>
              </a:rPr>
              <a:t>Climate Change in Education</a:t>
            </a:r>
            <a:endParaRPr lang="en-AU" dirty="0">
              <a:solidFill>
                <a:schemeClr val="bg1"/>
              </a:solidFill>
            </a:endParaRPr>
          </a:p>
        </p:txBody>
      </p:sp>
      <p:sp>
        <p:nvSpPr>
          <p:cNvPr id="3" name="Subtitle 2">
            <a:extLst>
              <a:ext uri="{FF2B5EF4-FFF2-40B4-BE49-F238E27FC236}">
                <a16:creationId xmlns:a16="http://schemas.microsoft.com/office/drawing/2014/main" id="{6F8794DD-3F72-79E1-9BEA-D5CEAE1BE7C0}"/>
              </a:ext>
            </a:extLst>
          </p:cNvPr>
          <p:cNvSpPr>
            <a:spLocks noGrp="1"/>
          </p:cNvSpPr>
          <p:nvPr>
            <p:ph type="subTitle" idx="1"/>
          </p:nvPr>
        </p:nvSpPr>
        <p:spPr>
          <a:xfrm>
            <a:off x="373310" y="2905636"/>
            <a:ext cx="7476279" cy="1241822"/>
          </a:xfrm>
        </p:spPr>
        <p:txBody>
          <a:bodyPr/>
          <a:lstStyle/>
          <a:p>
            <a:pPr>
              <a:defRPr/>
            </a:pPr>
            <a:r>
              <a:rPr lang="en-AU" sz="2100" dirty="0">
                <a:solidFill>
                  <a:prstClr val="black"/>
                </a:solidFill>
                <a:latin typeface="Century" panose="02040604050505020304" pitchFamily="18" charset="0"/>
              </a:rPr>
              <a:t>How do we tell kids the truth about the future they face?</a:t>
            </a:r>
          </a:p>
          <a:p>
            <a:endParaRPr lang="en-AU" dirty="0"/>
          </a:p>
        </p:txBody>
      </p:sp>
    </p:spTree>
    <p:extLst>
      <p:ext uri="{BB962C8B-B14F-4D97-AF65-F5344CB8AC3E}">
        <p14:creationId xmlns:p14="http://schemas.microsoft.com/office/powerpoint/2010/main" val="36867290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descr="Earth.png"/>
          <p:cNvPicPr>
            <a:picLocks noChangeAspect="1"/>
          </p:cNvPicPr>
          <p:nvPr/>
        </p:nvPicPr>
        <p:blipFill>
          <a:blip r:embed="rId3" cstate="screen">
            <a:lum bright="-10000" contrast="-20000"/>
          </a:blip>
          <a:stretch>
            <a:fillRect/>
          </a:stretch>
        </p:blipFill>
        <p:spPr>
          <a:xfrm>
            <a:off x="323529" y="242646"/>
            <a:ext cx="8568952" cy="6426714"/>
          </a:xfrm>
          <a:prstGeom prst="rect">
            <a:avLst/>
          </a:prstGeom>
        </p:spPr>
      </p:pic>
      <p:sp>
        <p:nvSpPr>
          <p:cNvPr id="2050" name="Rectangle 2"/>
          <p:cNvSpPr>
            <a:spLocks noGrp="1" noRot="1" noChangeArrowheads="1"/>
          </p:cNvSpPr>
          <p:nvPr>
            <p:ph type="ctrTitle" idx="4294967295"/>
          </p:nvPr>
        </p:nvSpPr>
        <p:spPr>
          <a:xfrm>
            <a:off x="1331641" y="2053104"/>
            <a:ext cx="6552728" cy="1439863"/>
          </a:xfrm>
        </p:spPr>
        <p:txBody>
          <a:bodyPr>
            <a:noAutofit/>
          </a:bodyPr>
          <a:lstStyle/>
          <a:p>
            <a:pPr eaLnBrk="1" hangingPunct="1">
              <a:defRPr/>
            </a:pPr>
            <a:r>
              <a:rPr lang="en-AU" sz="7200" dirty="0">
                <a:solidFill>
                  <a:srgbClr val="FFFF00"/>
                </a:solidFill>
                <a:effectLst>
                  <a:outerShdw blurRad="38100" dist="38100" dir="2700000" algn="tl">
                    <a:srgbClr val="000000">
                      <a:alpha val="43137"/>
                    </a:srgbClr>
                  </a:outerShdw>
                </a:effectLst>
              </a:rPr>
              <a:t>Climate Change</a:t>
            </a:r>
          </a:p>
        </p:txBody>
      </p:sp>
      <p:sp>
        <p:nvSpPr>
          <p:cNvPr id="5" name="Subtitle 4"/>
          <p:cNvSpPr>
            <a:spLocks noGrp="1"/>
          </p:cNvSpPr>
          <p:nvPr>
            <p:ph type="subTitle" idx="4294967295"/>
          </p:nvPr>
        </p:nvSpPr>
        <p:spPr>
          <a:xfrm>
            <a:off x="1973624" y="3941375"/>
            <a:ext cx="6337300" cy="1152525"/>
          </a:xfrm>
        </p:spPr>
        <p:txBody>
          <a:bodyPr/>
          <a:lstStyle/>
          <a:p>
            <a:pPr algn="l">
              <a:buNone/>
            </a:pPr>
            <a:r>
              <a:rPr lang="en-AU" sz="4800" dirty="0">
                <a:solidFill>
                  <a:srgbClr val="FFFF00"/>
                </a:solidFill>
                <a:effectLst>
                  <a:outerShdw blurRad="38100" dist="38100" dir="2700000" algn="tl">
                    <a:srgbClr val="000000">
                      <a:alpha val="43137"/>
                    </a:srgbClr>
                  </a:outerShdw>
                </a:effectLst>
              </a:rPr>
              <a:t>Does it </a:t>
            </a:r>
            <a:r>
              <a:rPr lang="en-AU" sz="4800" i="1" dirty="0">
                <a:solidFill>
                  <a:srgbClr val="FFFF00"/>
                </a:solidFill>
                <a:effectLst>
                  <a:outerShdw blurRad="38100" dist="38100" dir="2700000" algn="tl">
                    <a:srgbClr val="000000">
                      <a:alpha val="43137"/>
                    </a:srgbClr>
                  </a:outerShdw>
                </a:effectLst>
              </a:rPr>
              <a:t>really </a:t>
            </a:r>
            <a:r>
              <a:rPr lang="en-AU" sz="4800" dirty="0">
                <a:solidFill>
                  <a:srgbClr val="FFFF00"/>
                </a:solidFill>
                <a:effectLst>
                  <a:outerShdw blurRad="38100" dist="38100" dir="2700000" algn="tl">
                    <a:srgbClr val="000000">
                      <a:alpha val="43137"/>
                    </a:srgbClr>
                  </a:outerShdw>
                </a:effectLst>
              </a:rPr>
              <a:t>matter?</a:t>
            </a:r>
          </a:p>
        </p:txBody>
      </p:sp>
      <p:pic>
        <p:nvPicPr>
          <p:cNvPr id="7" name="Picture 6" descr="bze-logo.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0352" y="188640"/>
            <a:ext cx="1231916" cy="1224136"/>
          </a:xfrm>
          <a:prstGeom prst="rect">
            <a:avLst/>
          </a:prstGeom>
        </p:spPr>
      </p:pic>
      <p:pic>
        <p:nvPicPr>
          <p:cNvPr id="9" name="Picture 8" descr="KB-STCA.png"/>
          <p:cNvPicPr>
            <a:picLocks noChangeAspect="1"/>
          </p:cNvPicPr>
          <p:nvPr/>
        </p:nvPicPr>
        <p:blipFill>
          <a:blip r:embed="rId5" cstate="screen"/>
          <a:stretch>
            <a:fillRect/>
          </a:stretch>
        </p:blipFill>
        <p:spPr>
          <a:xfrm>
            <a:off x="107504" y="127790"/>
            <a:ext cx="1835694" cy="1284986"/>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740351" y="5422815"/>
            <a:ext cx="1269193" cy="1275166"/>
          </a:xfrm>
          <a:prstGeom prst="rect">
            <a:avLst/>
          </a:prstGeom>
        </p:spPr>
      </p:pic>
      <p:pic>
        <p:nvPicPr>
          <p:cNvPr id="4" name="Picture 3">
            <a:extLst>
              <a:ext uri="{FF2B5EF4-FFF2-40B4-BE49-F238E27FC236}">
                <a16:creationId xmlns:a16="http://schemas.microsoft.com/office/drawing/2014/main" id="{A5FECAD0-B71B-4987-AEF0-EEF07213EF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044" y="5877272"/>
            <a:ext cx="2877780" cy="878283"/>
          </a:xfrm>
          <a:prstGeom prst="rect">
            <a:avLst/>
          </a:prstGeom>
        </p:spPr>
      </p:pic>
      <p:sp>
        <p:nvSpPr>
          <p:cNvPr id="2" name="TextBox 1">
            <a:extLst>
              <a:ext uri="{FF2B5EF4-FFF2-40B4-BE49-F238E27FC236}">
                <a16:creationId xmlns:a16="http://schemas.microsoft.com/office/drawing/2014/main" id="{66375C70-77EB-368B-2B15-82A7FE9DFDC5}"/>
              </a:ext>
            </a:extLst>
          </p:cNvPr>
          <p:cNvSpPr txBox="1"/>
          <p:nvPr/>
        </p:nvSpPr>
        <p:spPr>
          <a:xfrm>
            <a:off x="2210235" y="310670"/>
            <a:ext cx="5104964" cy="1200329"/>
          </a:xfrm>
          <a:prstGeom prst="rect">
            <a:avLst/>
          </a:prstGeom>
          <a:solidFill>
            <a:schemeClr val="bg1"/>
          </a:solidFill>
        </p:spPr>
        <p:txBody>
          <a:bodyPr wrap="square" rtlCol="0">
            <a:spAutoFit/>
          </a:bodyPr>
          <a:lstStyle/>
          <a:p>
            <a:r>
              <a:rPr lang="en-AU" sz="3600" dirty="0"/>
              <a:t>More about the science in my older presentations</a:t>
            </a:r>
          </a:p>
        </p:txBody>
      </p:sp>
    </p:spTree>
    <p:extLst>
      <p:ext uri="{BB962C8B-B14F-4D97-AF65-F5344CB8AC3E}">
        <p14:creationId xmlns:p14="http://schemas.microsoft.com/office/powerpoint/2010/main" val="2882186530"/>
      </p:ext>
    </p:extLst>
  </p:cSld>
  <p:clrMapOvr>
    <a:masterClrMapping/>
  </p:clrMapOvr>
  <p:transition advTm="79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B6733-3F69-465A-A7BD-C89F67B300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20"/>
            <a:ext cx="9144000" cy="6853759"/>
          </a:xfrm>
          <a:prstGeom prst="rect">
            <a:avLst/>
          </a:prstGeom>
        </p:spPr>
      </p:pic>
      <p:sp>
        <p:nvSpPr>
          <p:cNvPr id="2" name="TextBox 1">
            <a:extLst>
              <a:ext uri="{FF2B5EF4-FFF2-40B4-BE49-F238E27FC236}">
                <a16:creationId xmlns:a16="http://schemas.microsoft.com/office/drawing/2014/main" id="{71E90D3E-75BA-4869-8D0D-DED8E475C81F}"/>
              </a:ext>
            </a:extLst>
          </p:cNvPr>
          <p:cNvSpPr txBox="1"/>
          <p:nvPr/>
        </p:nvSpPr>
        <p:spPr>
          <a:xfrm>
            <a:off x="5436096" y="4077072"/>
            <a:ext cx="3528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29ABA8">
                    <a:lumMod val="50000"/>
                  </a:srgbClr>
                </a:solidFill>
                <a:effectLst>
                  <a:outerShdw blurRad="38100" dist="38100" dir="2700000" algn="tl">
                    <a:srgbClr val="000000">
                      <a:alpha val="43137"/>
                    </a:srgbClr>
                  </a:outerShdw>
                </a:effectLst>
                <a:uLnTx/>
                <a:uFillTx/>
                <a:latin typeface="Calibri"/>
                <a:ea typeface="+mn-ea"/>
                <a:cs typeface="+mn-cs"/>
              </a:rPr>
              <a:t>C</a:t>
            </a:r>
            <a:r>
              <a:rPr kumimoji="0" lang="en-AU" sz="1800" b="0" i="0" u="none" strike="noStrike" kern="1200" cap="none" spc="0" normalizeH="0" baseline="0" noProof="0" dirty="0">
                <a:ln>
                  <a:noFill/>
                </a:ln>
                <a:solidFill>
                  <a:srgbClr val="29ABA8">
                    <a:lumMod val="50000"/>
                  </a:srgbClr>
                </a:solidFill>
                <a:effectLst>
                  <a:outerShdw blurRad="38100" dist="38100" dir="2700000" algn="tl">
                    <a:srgbClr val="000000">
                      <a:alpha val="43137"/>
                    </a:srgbClr>
                  </a:outerShdw>
                </a:effectLst>
                <a:uLnTx/>
                <a:uFillTx/>
                <a:latin typeface="Calibri"/>
                <a:ea typeface="+mn-ea"/>
                <a:cs typeface="+mn-cs"/>
              </a:rPr>
              <a:t>limate </a:t>
            </a:r>
            <a:r>
              <a:rPr kumimoji="0" lang="en-AU" sz="2800" b="1" i="0" u="none" strike="noStrike" kern="1200" cap="none" spc="0" normalizeH="0" baseline="0" noProof="0" dirty="0">
                <a:ln>
                  <a:noFill/>
                </a:ln>
                <a:solidFill>
                  <a:srgbClr val="29ABA8">
                    <a:lumMod val="50000"/>
                  </a:srgbClr>
                </a:solidFill>
                <a:effectLst>
                  <a:outerShdw blurRad="38100" dist="38100" dir="2700000" algn="tl">
                    <a:srgbClr val="000000">
                      <a:alpha val="43137"/>
                    </a:srgbClr>
                  </a:outerShdw>
                </a:effectLst>
                <a:uLnTx/>
                <a:uFillTx/>
                <a:latin typeface="Calibri"/>
                <a:ea typeface="+mn-ea"/>
                <a:cs typeface="+mn-cs"/>
              </a:rPr>
              <a:t>S</a:t>
            </a:r>
            <a:r>
              <a:rPr kumimoji="0" lang="en-AU" sz="1800" b="0" i="0" u="none" strike="noStrike" kern="1200" cap="none" spc="0" normalizeH="0" baseline="0" noProof="0" dirty="0">
                <a:ln>
                  <a:noFill/>
                </a:ln>
                <a:solidFill>
                  <a:srgbClr val="29ABA8">
                    <a:lumMod val="50000"/>
                  </a:srgbClr>
                </a:solidFill>
                <a:effectLst>
                  <a:outerShdw blurRad="38100" dist="38100" dir="2700000" algn="tl">
                    <a:srgbClr val="000000">
                      <a:alpha val="43137"/>
                    </a:srgbClr>
                  </a:outerShdw>
                </a:effectLst>
                <a:uLnTx/>
                <a:uFillTx/>
                <a:latin typeface="Calibri"/>
                <a:ea typeface="+mn-ea"/>
                <a:cs typeface="+mn-cs"/>
              </a:rPr>
              <a:t>cience </a:t>
            </a:r>
            <a:r>
              <a:rPr kumimoji="0" lang="en-AU" sz="2800" b="1" i="0" u="none" strike="noStrike" kern="1200" cap="none" spc="0" normalizeH="0" baseline="0" noProof="0" dirty="0">
                <a:ln>
                  <a:noFill/>
                </a:ln>
                <a:solidFill>
                  <a:srgbClr val="29ABA8">
                    <a:lumMod val="50000"/>
                  </a:srgbClr>
                </a:solidFill>
                <a:effectLst>
                  <a:outerShdw blurRad="38100" dist="38100" dir="2700000" algn="tl">
                    <a:srgbClr val="000000">
                      <a:alpha val="43137"/>
                    </a:srgbClr>
                  </a:outerShdw>
                </a:effectLst>
                <a:uLnTx/>
                <a:uFillTx/>
                <a:latin typeface="Calibri"/>
                <a:ea typeface="+mn-ea"/>
                <a:cs typeface="+mn-cs"/>
              </a:rPr>
              <a:t>4</a:t>
            </a:r>
            <a:r>
              <a:rPr kumimoji="0" lang="en-AU" sz="1800" b="0" i="0" u="none" strike="noStrike" kern="1200" cap="none" spc="0" normalizeH="0" baseline="0" noProof="0" dirty="0">
                <a:ln>
                  <a:noFill/>
                </a:ln>
                <a:solidFill>
                  <a:srgbClr val="29ABA8">
                    <a:lumMod val="50000"/>
                  </a:srgbClr>
                </a:solidFill>
                <a:effectLst>
                  <a:outerShdw blurRad="38100" dist="38100" dir="2700000" algn="tl">
                    <a:srgbClr val="000000">
                      <a:alpha val="43137"/>
                    </a:srgbClr>
                  </a:outerShdw>
                </a:effectLst>
                <a:uLnTx/>
                <a:uFillTx/>
                <a:latin typeface="Calibri"/>
                <a:ea typeface="+mn-ea"/>
                <a:cs typeface="+mn-cs"/>
              </a:rPr>
              <a:t> </a:t>
            </a:r>
            <a:r>
              <a:rPr kumimoji="0" lang="en-AU" sz="2800" b="1" i="0" u="none" strike="noStrike" kern="1200" cap="none" spc="0" normalizeH="0" baseline="0" noProof="0" dirty="0">
                <a:ln>
                  <a:noFill/>
                </a:ln>
                <a:solidFill>
                  <a:srgbClr val="29ABA8">
                    <a:lumMod val="50000"/>
                  </a:srgbClr>
                </a:solidFill>
                <a:effectLst>
                  <a:outerShdw blurRad="38100" dist="38100" dir="2700000" algn="tl">
                    <a:srgbClr val="000000">
                      <a:alpha val="43137"/>
                    </a:srgbClr>
                  </a:outerShdw>
                </a:effectLst>
                <a:uLnTx/>
                <a:uFillTx/>
                <a:latin typeface="Calibri"/>
                <a:ea typeface="+mn-ea"/>
                <a:cs typeface="+mn-cs"/>
              </a:rPr>
              <a:t>S</a:t>
            </a:r>
            <a:r>
              <a:rPr kumimoji="0" lang="en-AU" sz="1800" b="0" i="0" u="none" strike="noStrike" kern="1200" cap="none" spc="0" normalizeH="0" baseline="0" noProof="0" dirty="0">
                <a:ln>
                  <a:noFill/>
                </a:ln>
                <a:solidFill>
                  <a:srgbClr val="29ABA8">
                    <a:lumMod val="50000"/>
                  </a:srgbClr>
                </a:solidFill>
                <a:effectLst>
                  <a:outerShdw blurRad="38100" dist="38100" dir="2700000" algn="tl">
                    <a:srgbClr val="000000">
                      <a:alpha val="43137"/>
                    </a:srgbClr>
                  </a:outerShdw>
                </a:effectLst>
                <a:uLnTx/>
                <a:uFillTx/>
                <a:latin typeface="Calibri"/>
                <a:ea typeface="+mn-ea"/>
                <a:cs typeface="+mn-cs"/>
              </a:rPr>
              <a:t>ceptics</a:t>
            </a:r>
          </a:p>
        </p:txBody>
      </p:sp>
    </p:spTree>
    <p:extLst>
      <p:ext uri="{BB962C8B-B14F-4D97-AF65-F5344CB8AC3E}">
        <p14:creationId xmlns:p14="http://schemas.microsoft.com/office/powerpoint/2010/main" val="38946118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B6733-3F69-465A-A7BD-C89F67B300E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4242"/>
            <a:ext cx="9144000" cy="6853758"/>
          </a:xfrm>
          <a:prstGeom prst="rect">
            <a:avLst/>
          </a:prstGeom>
        </p:spPr>
      </p:pic>
    </p:spTree>
    <p:extLst>
      <p:ext uri="{BB962C8B-B14F-4D97-AF65-F5344CB8AC3E}">
        <p14:creationId xmlns:p14="http://schemas.microsoft.com/office/powerpoint/2010/main" val="14410608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87F95-66F6-79A5-D5AB-C85B64D620D2}"/>
            </a:ext>
          </a:extLst>
        </p:cNvPr>
        <p:cNvGrpSpPr/>
        <p:nvPr/>
      </p:nvGrpSpPr>
      <p:grpSpPr>
        <a:xfrm>
          <a:off x="0" y="0"/>
          <a:ext cx="0" cy="0"/>
          <a:chOff x="0" y="0"/>
          <a:chExt cx="0" cy="0"/>
        </a:xfrm>
      </p:grpSpPr>
      <p:pic>
        <p:nvPicPr>
          <p:cNvPr id="5" name="Picture 4" descr="A close-up of a glacier">
            <a:extLst>
              <a:ext uri="{FF2B5EF4-FFF2-40B4-BE49-F238E27FC236}">
                <a16:creationId xmlns:a16="http://schemas.microsoft.com/office/drawing/2014/main" id="{03D5E3D9-527B-F6AC-FD20-84A97594C6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5"/>
            <a:ext cx="9144000" cy="6855889"/>
          </a:xfrm>
          <a:prstGeom prst="rect">
            <a:avLst/>
          </a:prstGeom>
          <a:ln>
            <a:noFill/>
          </a:ln>
        </p:spPr>
      </p:pic>
      <p:sp>
        <p:nvSpPr>
          <p:cNvPr id="6" name="TextBox 5">
            <a:extLst>
              <a:ext uri="{FF2B5EF4-FFF2-40B4-BE49-F238E27FC236}">
                <a16:creationId xmlns:a16="http://schemas.microsoft.com/office/drawing/2014/main" id="{03077A7E-A2A5-089B-4647-F2B3FD9D1911}"/>
              </a:ext>
            </a:extLst>
          </p:cNvPr>
          <p:cNvSpPr txBox="1"/>
          <p:nvPr/>
        </p:nvSpPr>
        <p:spPr>
          <a:xfrm>
            <a:off x="331365" y="6115575"/>
            <a:ext cx="8481270" cy="646331"/>
          </a:xfrm>
          <a:prstGeom prst="rect">
            <a:avLst/>
          </a:prstGeom>
          <a:solidFill>
            <a:srgbClr val="FFFFCC"/>
          </a:solidFill>
          <a:ln w="6350">
            <a:solidFill>
              <a:schemeClr val="bg1"/>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ibre Baskerville" panose="020F0502020204030204" pitchFamily="2" charset="0"/>
                <a:ea typeface="+mn-ea"/>
                <a:cs typeface="+mn-cs"/>
              </a:rPr>
              <a:t>Sometimes a system under stress changes steadily (or “linearly”) up to a point, but beyond that far bigger or abrupt changes can be locked in.</a:t>
            </a: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5663794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3B1C-AB38-E45C-4E93-E0A4356FB76A}"/>
              </a:ext>
            </a:extLst>
          </p:cNvPr>
          <p:cNvSpPr>
            <a:spLocks noGrp="1"/>
          </p:cNvSpPr>
          <p:nvPr>
            <p:ph type="title"/>
          </p:nvPr>
        </p:nvSpPr>
        <p:spPr>
          <a:xfrm>
            <a:off x="5486399" y="228600"/>
            <a:ext cx="3325813" cy="2713155"/>
          </a:xfrm>
        </p:spPr>
        <p:txBody>
          <a:bodyPr/>
          <a:lstStyle/>
          <a:p>
            <a:r>
              <a:rPr lang="en-AU" dirty="0"/>
              <a:t>A valuable resource on the danger of tipping points</a:t>
            </a:r>
          </a:p>
        </p:txBody>
      </p:sp>
      <p:pic>
        <p:nvPicPr>
          <p:cNvPr id="4" name="Picture 3" descr="A cover of a book&#10;&#10;Description automatically generated">
            <a:extLst>
              <a:ext uri="{FF2B5EF4-FFF2-40B4-BE49-F238E27FC236}">
                <a16:creationId xmlns:a16="http://schemas.microsoft.com/office/drawing/2014/main" id="{B196FE8F-A18F-116B-2432-03C934EF98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038383" cy="6858000"/>
          </a:xfrm>
          <a:prstGeom prst="rect">
            <a:avLst/>
          </a:prstGeom>
        </p:spPr>
      </p:pic>
      <p:sp>
        <p:nvSpPr>
          <p:cNvPr id="5" name="TextBox 4">
            <a:extLst>
              <a:ext uri="{FF2B5EF4-FFF2-40B4-BE49-F238E27FC236}">
                <a16:creationId xmlns:a16="http://schemas.microsoft.com/office/drawing/2014/main" id="{0F70FE20-FDD2-AD96-814B-C18565143657}"/>
              </a:ext>
            </a:extLst>
          </p:cNvPr>
          <p:cNvSpPr txBox="1"/>
          <p:nvPr/>
        </p:nvSpPr>
        <p:spPr>
          <a:xfrm>
            <a:off x="5648379" y="5914862"/>
            <a:ext cx="3051484" cy="830997"/>
          </a:xfrm>
          <a:prstGeom prst="rect">
            <a:avLst/>
          </a:prstGeom>
          <a:noFill/>
        </p:spPr>
        <p:txBody>
          <a:bodyPr wrap="square" rtlCol="0">
            <a:spAutoFit/>
          </a:bodyPr>
          <a:lstStyle/>
          <a:p>
            <a:r>
              <a:rPr lang="en-AU" sz="1600" dirty="0">
                <a:hlinkClick r:id="rId4"/>
              </a:rPr>
              <a:t>https://global-tipping-points.org/</a:t>
            </a:r>
            <a:endParaRPr lang="en-AU" sz="1600" dirty="0"/>
          </a:p>
          <a:p>
            <a:endParaRPr lang="en-AU" sz="1600" dirty="0"/>
          </a:p>
          <a:p>
            <a:endParaRPr lang="en-AU" sz="1600" dirty="0"/>
          </a:p>
        </p:txBody>
      </p:sp>
      <p:sp>
        <p:nvSpPr>
          <p:cNvPr id="6" name="TextBox 5">
            <a:extLst>
              <a:ext uri="{FF2B5EF4-FFF2-40B4-BE49-F238E27FC236}">
                <a16:creationId xmlns:a16="http://schemas.microsoft.com/office/drawing/2014/main" id="{95A9C605-5FE5-5697-8C5F-9D46D74B0A6D}"/>
              </a:ext>
            </a:extLst>
          </p:cNvPr>
          <p:cNvSpPr txBox="1"/>
          <p:nvPr/>
        </p:nvSpPr>
        <p:spPr>
          <a:xfrm>
            <a:off x="5570002" y="3824805"/>
            <a:ext cx="3242210" cy="646331"/>
          </a:xfrm>
          <a:prstGeom prst="rect">
            <a:avLst/>
          </a:prstGeom>
          <a:noFill/>
        </p:spPr>
        <p:txBody>
          <a:bodyPr wrap="square" rtlCol="0">
            <a:spAutoFit/>
          </a:bodyPr>
          <a:lstStyle/>
          <a:p>
            <a:r>
              <a:rPr lang="en-AU" dirty="0"/>
              <a:t>Just a few examples from this report....</a:t>
            </a:r>
          </a:p>
        </p:txBody>
      </p:sp>
    </p:spTree>
    <p:extLst>
      <p:ext uri="{BB962C8B-B14F-4D97-AF65-F5344CB8AC3E}">
        <p14:creationId xmlns:p14="http://schemas.microsoft.com/office/powerpoint/2010/main" val="3337698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4D96-9774-43FE-563E-05EB6428815E}"/>
            </a:ext>
          </a:extLst>
        </p:cNvPr>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4429E154-55F3-A488-DD5A-0BBFF8A09B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58"/>
            <a:ext cx="9144000" cy="6842883"/>
          </a:xfrm>
          <a:prstGeom prst="rect">
            <a:avLst/>
          </a:prstGeom>
        </p:spPr>
      </p:pic>
    </p:spTree>
    <p:extLst>
      <p:ext uri="{BB962C8B-B14F-4D97-AF65-F5344CB8AC3E}">
        <p14:creationId xmlns:p14="http://schemas.microsoft.com/office/powerpoint/2010/main" val="41390369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E4AB6F62-2864-1315-DB92-65BA13BE2C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598890-0987-14F9-38BD-D0927D5345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602" y="62304"/>
            <a:ext cx="8987246" cy="6725576"/>
          </a:xfrm>
          <a:prstGeom prst="rect">
            <a:avLst/>
          </a:prstGeom>
          <a:noFill/>
        </p:spPr>
      </p:pic>
    </p:spTree>
    <p:extLst>
      <p:ext uri="{BB962C8B-B14F-4D97-AF65-F5344CB8AC3E}">
        <p14:creationId xmlns:p14="http://schemas.microsoft.com/office/powerpoint/2010/main" val="381114558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78AE60B7-CBF1-1EAB-5C31-C4D57EE29B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1C9167-BC4A-EC19-01A6-C58BDF6D4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prstGeom prst="rect">
            <a:avLst/>
          </a:prstGeom>
          <a:noFill/>
        </p:spPr>
      </p:pic>
    </p:spTree>
    <p:extLst>
      <p:ext uri="{BB962C8B-B14F-4D97-AF65-F5344CB8AC3E}">
        <p14:creationId xmlns:p14="http://schemas.microsoft.com/office/powerpoint/2010/main" val="3357196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639CAE8D-47A6-0F8B-1C60-92373144F8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F8F29D-0C35-D12C-B6B0-09638F3E7661}"/>
              </a:ext>
            </a:extLst>
          </p:cNvPr>
          <p:cNvSpPr txBox="1"/>
          <p:nvPr/>
        </p:nvSpPr>
        <p:spPr>
          <a:xfrm>
            <a:off x="2286000" y="3104561"/>
            <a:ext cx="4572000" cy="369332"/>
          </a:xfrm>
          <a:prstGeom prst="rect">
            <a:avLst/>
          </a:prstGeom>
          <a:noFill/>
        </p:spPr>
        <p:txBody>
          <a:bodyPr wrap="square">
            <a:spAutoFit/>
          </a:bodyPr>
          <a:lstStyle/>
          <a:p>
            <a:r>
              <a:rPr lang="en-AU" dirty="0"/>
              <a:t>GTP report-Fig1.2.1</a:t>
            </a:r>
          </a:p>
        </p:txBody>
      </p:sp>
      <p:pic>
        <p:nvPicPr>
          <p:cNvPr id="5" name="Picture 4">
            <a:extLst>
              <a:ext uri="{FF2B5EF4-FFF2-40B4-BE49-F238E27FC236}">
                <a16:creationId xmlns:a16="http://schemas.microsoft.com/office/drawing/2014/main" id="{A314089D-9CB8-1678-7DDD-DA07CF789B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7927" y="50954"/>
            <a:ext cx="9008146" cy="6756115"/>
          </a:xfrm>
          <a:prstGeom prst="rect">
            <a:avLst/>
          </a:prstGeom>
          <a:noFill/>
        </p:spPr>
      </p:pic>
    </p:spTree>
    <p:extLst>
      <p:ext uri="{BB962C8B-B14F-4D97-AF65-F5344CB8AC3E}">
        <p14:creationId xmlns:p14="http://schemas.microsoft.com/office/powerpoint/2010/main" val="103929360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7DFEF470-0C84-1E84-1943-F2310AF3FC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0E3BE76-D5A7-A3CC-9504-393E7A06BBA3}"/>
              </a:ext>
            </a:extLst>
          </p:cNvPr>
          <p:cNvSpPr txBox="1"/>
          <p:nvPr/>
        </p:nvSpPr>
        <p:spPr>
          <a:xfrm>
            <a:off x="2286000" y="3104561"/>
            <a:ext cx="4572000" cy="369332"/>
          </a:xfrm>
          <a:prstGeom prst="rect">
            <a:avLst/>
          </a:prstGeom>
          <a:noFill/>
        </p:spPr>
        <p:txBody>
          <a:bodyPr wrap="square">
            <a:spAutoFit/>
          </a:bodyPr>
          <a:lstStyle/>
          <a:p>
            <a:r>
              <a:rPr lang="en-AU" dirty="0"/>
              <a:t>GTP report-Fig1.2.1</a:t>
            </a:r>
          </a:p>
        </p:txBody>
      </p:sp>
      <p:pic>
        <p:nvPicPr>
          <p:cNvPr id="5" name="Picture 4">
            <a:extLst>
              <a:ext uri="{FF2B5EF4-FFF2-40B4-BE49-F238E27FC236}">
                <a16:creationId xmlns:a16="http://schemas.microsoft.com/office/drawing/2014/main" id="{8B89730F-ABBE-FC24-0260-01359FC4B4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927" y="50954"/>
            <a:ext cx="9008146" cy="6756115"/>
          </a:xfrm>
          <a:prstGeom prst="rect">
            <a:avLst/>
          </a:prstGeom>
          <a:noFill/>
        </p:spPr>
      </p:pic>
    </p:spTree>
    <p:extLst>
      <p:ext uri="{BB962C8B-B14F-4D97-AF65-F5344CB8AC3E}">
        <p14:creationId xmlns:p14="http://schemas.microsoft.com/office/powerpoint/2010/main" val="28891745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15ECC-3708-0CFC-B633-A5B752D8D2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94" y="0"/>
            <a:ext cx="9149593" cy="6862194"/>
          </a:xfrm>
          <a:prstGeom prst="rect">
            <a:avLst/>
          </a:prstGeom>
        </p:spPr>
      </p:pic>
      <p:sp>
        <p:nvSpPr>
          <p:cNvPr id="10" name="TextBox 9">
            <a:extLst>
              <a:ext uri="{FF2B5EF4-FFF2-40B4-BE49-F238E27FC236}">
                <a16:creationId xmlns:a16="http://schemas.microsoft.com/office/drawing/2014/main" id="{FBBE6B10-EF43-F266-944A-3ED2B86A8402}"/>
              </a:ext>
            </a:extLst>
          </p:cNvPr>
          <p:cNvSpPr txBox="1"/>
          <p:nvPr/>
        </p:nvSpPr>
        <p:spPr>
          <a:xfrm>
            <a:off x="148468" y="2130552"/>
            <a:ext cx="77245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gradFill>
                  <a:gsLst>
                    <a:gs pos="0">
                      <a:srgbClr val="AAAAB8">
                        <a:lumMod val="75000"/>
                      </a:srgbClr>
                    </a:gs>
                    <a:gs pos="0">
                      <a:srgbClr val="AAAAB8">
                        <a:lumMod val="75000"/>
                      </a:srgbClr>
                    </a:gs>
                    <a:gs pos="100000">
                      <a:srgbClr val="B8E2FF"/>
                    </a:gs>
                  </a:gsLst>
                  <a:lin ang="0" scaled="0"/>
                </a:gradFill>
                <a:effectLst/>
                <a:uLnTx/>
                <a:uFillTx/>
                <a:latin typeface="Lucida Handwriting" panose="03010101010101010101" pitchFamily="66" charset="0"/>
                <a:ea typeface="+mn-ea"/>
                <a:cs typeface="+mn-cs"/>
              </a:rPr>
              <a:t>Ok, things are getting warmer – but does it really matter?</a:t>
            </a:r>
          </a:p>
        </p:txBody>
      </p:sp>
      <p:sp>
        <p:nvSpPr>
          <p:cNvPr id="5" name="TextBox 4">
            <a:extLst>
              <a:ext uri="{FF2B5EF4-FFF2-40B4-BE49-F238E27FC236}">
                <a16:creationId xmlns:a16="http://schemas.microsoft.com/office/drawing/2014/main" id="{FD601599-D7DE-95BF-94F6-E9DD46B2C2C9}"/>
              </a:ext>
            </a:extLst>
          </p:cNvPr>
          <p:cNvSpPr txBox="1"/>
          <p:nvPr/>
        </p:nvSpPr>
        <p:spPr>
          <a:xfrm>
            <a:off x="6846492" y="-4191"/>
            <a:ext cx="113146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Lucida Handwriting" panose="03010101010101010101" pitchFamily="66" charset="0"/>
                <a:ea typeface="+mn-ea"/>
                <a:cs typeface="+mn-cs"/>
              </a:rPr>
              <a:t>We 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Lucida Handwriting" panose="03010101010101010101" pitchFamily="66" charset="0"/>
                <a:ea typeface="+mn-ea"/>
                <a:cs typeface="+mn-cs"/>
              </a:rPr>
              <a:t>here…</a:t>
            </a:r>
            <a:endParaRPr kumimoji="0" lang="en-AU"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6" name="Arrow: Right 5">
            <a:extLst>
              <a:ext uri="{FF2B5EF4-FFF2-40B4-BE49-F238E27FC236}">
                <a16:creationId xmlns:a16="http://schemas.microsoft.com/office/drawing/2014/main" id="{CA95E89E-6460-6C19-1328-0B8AEA82266F}"/>
              </a:ext>
            </a:extLst>
          </p:cNvPr>
          <p:cNvSpPr/>
          <p:nvPr/>
        </p:nvSpPr>
        <p:spPr>
          <a:xfrm rot="19466267">
            <a:off x="7734649" y="226502"/>
            <a:ext cx="692092" cy="100668"/>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35859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BDD25C-D008-DDED-8552-B2EA08C191DD}"/>
              </a:ext>
            </a:extLst>
          </p:cNvPr>
          <p:cNvSpPr>
            <a:spLocks noGrp="1"/>
          </p:cNvSpPr>
          <p:nvPr>
            <p:ph idx="1"/>
          </p:nvPr>
        </p:nvSpPr>
        <p:spPr>
          <a:xfrm>
            <a:off x="6797911" y="412786"/>
            <a:ext cx="2267712" cy="5686389"/>
          </a:xfrm>
        </p:spPr>
        <p:txBody>
          <a:bodyPr/>
          <a:lstStyle/>
          <a:p>
            <a:r>
              <a:rPr lang="en-AU" dirty="0"/>
              <a:t>AMOC</a:t>
            </a:r>
          </a:p>
          <a:p>
            <a:endParaRPr lang="en-AU" dirty="0"/>
          </a:p>
          <a:p>
            <a:pPr marL="0" indent="0">
              <a:buNone/>
            </a:pPr>
            <a:r>
              <a:rPr lang="en-AU" dirty="0"/>
              <a:t>Atlantic Meridional Overturning Circulation</a:t>
            </a:r>
          </a:p>
        </p:txBody>
      </p:sp>
      <p:pic>
        <p:nvPicPr>
          <p:cNvPr id="7" name="Picture 6" descr="A screenshot of a news article&#10;&#10;Description automatically generated">
            <a:extLst>
              <a:ext uri="{FF2B5EF4-FFF2-40B4-BE49-F238E27FC236}">
                <a16:creationId xmlns:a16="http://schemas.microsoft.com/office/drawing/2014/main" id="{99F3D1AD-33E7-6AD8-CD63-A6B193AEC7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735833" cy="6858000"/>
          </a:xfrm>
          <a:prstGeom prst="rect">
            <a:avLst/>
          </a:prstGeom>
        </p:spPr>
      </p:pic>
    </p:spTree>
    <p:extLst>
      <p:ext uri="{BB962C8B-B14F-4D97-AF65-F5344CB8AC3E}">
        <p14:creationId xmlns:p14="http://schemas.microsoft.com/office/powerpoint/2010/main" val="36627633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earth's temperature&#10;&#10;Description automatically generated">
            <a:extLst>
              <a:ext uri="{FF2B5EF4-FFF2-40B4-BE49-F238E27FC236}">
                <a16:creationId xmlns:a16="http://schemas.microsoft.com/office/drawing/2014/main" id="{D5703427-C694-8022-B027-E7CC52082C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4" y="0"/>
            <a:ext cx="9201228" cy="6858000"/>
          </a:xfrm>
          <a:prstGeom prst="rect">
            <a:avLst/>
          </a:prstGeom>
        </p:spPr>
      </p:pic>
    </p:spTree>
    <p:extLst>
      <p:ext uri="{BB962C8B-B14F-4D97-AF65-F5344CB8AC3E}">
        <p14:creationId xmlns:p14="http://schemas.microsoft.com/office/powerpoint/2010/main" val="20272268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3050443-B37B-7F7B-7C2D-7385F3C532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52294" cy="6858001"/>
          </a:xfrm>
          <a:prstGeom prst="rect">
            <a:avLst/>
          </a:prstGeom>
        </p:spPr>
      </p:pic>
      <p:pic>
        <p:nvPicPr>
          <p:cNvPr id="7" name="Picture 6">
            <a:extLst>
              <a:ext uri="{FF2B5EF4-FFF2-40B4-BE49-F238E27FC236}">
                <a16:creationId xmlns:a16="http://schemas.microsoft.com/office/drawing/2014/main" id="{72046D42-2108-4294-1C30-C95ECC3814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087" y="1847850"/>
            <a:ext cx="5487746" cy="4391172"/>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BC16E981-2093-AAF4-EDDB-B6DB31C694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0714" y="-1"/>
            <a:ext cx="4853285" cy="6858000"/>
          </a:xfrm>
          <a:prstGeom prst="rect">
            <a:avLst/>
          </a:prstGeom>
        </p:spPr>
      </p:pic>
    </p:spTree>
    <p:extLst>
      <p:ext uri="{BB962C8B-B14F-4D97-AF65-F5344CB8AC3E}">
        <p14:creationId xmlns:p14="http://schemas.microsoft.com/office/powerpoint/2010/main" val="3418513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50569"/>
        </a:solidFill>
        <a:effectLst/>
      </p:bgPr>
    </p:bg>
    <p:spTree>
      <p:nvGrpSpPr>
        <p:cNvPr id="1" name=""/>
        <p:cNvGrpSpPr/>
        <p:nvPr/>
      </p:nvGrpSpPr>
      <p:grpSpPr>
        <a:xfrm>
          <a:off x="0" y="0"/>
          <a:ext cx="0" cy="0"/>
          <a:chOff x="0" y="0"/>
          <a:chExt cx="0" cy="0"/>
        </a:xfrm>
      </p:grpSpPr>
      <p:pic>
        <p:nvPicPr>
          <p:cNvPr id="5" name="Content Placeholder 4" descr="A screenshot of a news article&#10;&#10;Description automatically generated">
            <a:extLst>
              <a:ext uri="{FF2B5EF4-FFF2-40B4-BE49-F238E27FC236}">
                <a16:creationId xmlns:a16="http://schemas.microsoft.com/office/drawing/2014/main" id="{2F88B558-5301-C285-E61C-4603E729D53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995" y="3718"/>
            <a:ext cx="4987220" cy="4586498"/>
          </a:xfrm>
          <a:solidFill>
            <a:srgbClr val="050569"/>
          </a:solidFill>
        </p:spPr>
      </p:pic>
      <p:pic>
        <p:nvPicPr>
          <p:cNvPr id="9" name="Picture 8" descr="A screenshot of a news&#10;&#10;Description automatically generated">
            <a:extLst>
              <a:ext uri="{FF2B5EF4-FFF2-40B4-BE49-F238E27FC236}">
                <a16:creationId xmlns:a16="http://schemas.microsoft.com/office/drawing/2014/main" id="{37D48955-9014-A6F1-2698-6FA4C094D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57" y="2065206"/>
            <a:ext cx="4987221" cy="3767718"/>
          </a:xfrm>
          <a:prstGeom prst="rect">
            <a:avLst/>
          </a:prstGeom>
        </p:spPr>
      </p:pic>
      <p:pic>
        <p:nvPicPr>
          <p:cNvPr id="11" name="Picture 10" descr="A screenshot of a news article&#10;&#10;Description automatically generated">
            <a:extLst>
              <a:ext uri="{FF2B5EF4-FFF2-40B4-BE49-F238E27FC236}">
                <a16:creationId xmlns:a16="http://schemas.microsoft.com/office/drawing/2014/main" id="{ED4C21EB-C2D9-847C-ED6E-32999A9FBE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2775" y="0"/>
            <a:ext cx="4641225" cy="4844326"/>
          </a:xfrm>
          <a:prstGeom prst="rect">
            <a:avLst/>
          </a:prstGeom>
        </p:spPr>
      </p:pic>
      <p:pic>
        <p:nvPicPr>
          <p:cNvPr id="13" name="Picture 12" descr="A newspaper with a few wind turbines&#10;&#10;Description automatically generated">
            <a:extLst>
              <a:ext uri="{FF2B5EF4-FFF2-40B4-BE49-F238E27FC236}">
                <a16:creationId xmlns:a16="http://schemas.microsoft.com/office/drawing/2014/main" id="{D0F3E90F-4228-C1D2-3F11-9B48BF6467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696085"/>
            <a:ext cx="4607684" cy="3107138"/>
          </a:xfrm>
          <a:prstGeom prst="rect">
            <a:avLst/>
          </a:prstGeom>
        </p:spPr>
      </p:pic>
      <p:pic>
        <p:nvPicPr>
          <p:cNvPr id="15" name="Picture 14" descr="A white and blue text on a white background&#10;&#10;Description automatically generated">
            <a:extLst>
              <a:ext uri="{FF2B5EF4-FFF2-40B4-BE49-F238E27FC236}">
                <a16:creationId xmlns:a16="http://schemas.microsoft.com/office/drawing/2014/main" id="{32BADD05-7EE2-E888-32B4-BC033E163F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0693" y="3232286"/>
            <a:ext cx="5553307" cy="3625713"/>
          </a:xfrm>
          <a:prstGeom prst="rect">
            <a:avLst/>
          </a:prstGeom>
        </p:spPr>
      </p:pic>
    </p:spTree>
    <p:extLst>
      <p:ext uri="{BB962C8B-B14F-4D97-AF65-F5344CB8AC3E}">
        <p14:creationId xmlns:p14="http://schemas.microsoft.com/office/powerpoint/2010/main" val="1500793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4000"/>
                            </p:stCondLst>
                            <p:childTnLst>
                              <p:par>
                                <p:cTn id="13" presetID="10" presetClass="entr" presetSubtype="0" fill="hold" nodeType="afterEffect">
                                  <p:stCondLst>
                                    <p:cond delay="1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6000"/>
                            </p:stCondLst>
                            <p:childTnLst>
                              <p:par>
                                <p:cTn id="17" presetID="10" presetClass="entr" presetSubtype="0" fill="hold" nodeType="afterEffect">
                                  <p:stCondLst>
                                    <p:cond delay="1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0569"/>
        </a:solidFill>
        <a:effectLst/>
      </p:bgPr>
    </p:bg>
    <p:spTree>
      <p:nvGrpSpPr>
        <p:cNvPr id="1" name="">
          <a:extLst>
            <a:ext uri="{FF2B5EF4-FFF2-40B4-BE49-F238E27FC236}">
              <a16:creationId xmlns:a16="http://schemas.microsoft.com/office/drawing/2014/main" id="{293F67D7-7ADC-9269-476D-020F27DECD81}"/>
            </a:ext>
          </a:extLst>
        </p:cNvPr>
        <p:cNvGrpSpPr/>
        <p:nvPr/>
      </p:nvGrpSpPr>
      <p:grpSpPr>
        <a:xfrm>
          <a:off x="0" y="0"/>
          <a:ext cx="0" cy="0"/>
          <a:chOff x="0" y="0"/>
          <a:chExt cx="0" cy="0"/>
        </a:xfrm>
      </p:grpSpPr>
      <p:pic>
        <p:nvPicPr>
          <p:cNvPr id="3" name="Picture 2" descr="A diagram of the cycle of water with Crust in the background&#10;&#10;Description automatically generated with medium confidence">
            <a:extLst>
              <a:ext uri="{FF2B5EF4-FFF2-40B4-BE49-F238E27FC236}">
                <a16:creationId xmlns:a16="http://schemas.microsoft.com/office/drawing/2014/main" id="{386C9FE3-21CB-CE38-1D77-DE36EC6424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216316" cy="6858000"/>
          </a:xfrm>
          <a:prstGeom prst="rect">
            <a:avLst/>
          </a:prstGeom>
        </p:spPr>
      </p:pic>
      <p:sp>
        <p:nvSpPr>
          <p:cNvPr id="4" name="TextBox 3">
            <a:extLst>
              <a:ext uri="{FF2B5EF4-FFF2-40B4-BE49-F238E27FC236}">
                <a16:creationId xmlns:a16="http://schemas.microsoft.com/office/drawing/2014/main" id="{F16339B1-0CC1-9453-DE33-FD6C34C6548E}"/>
              </a:ext>
            </a:extLst>
          </p:cNvPr>
          <p:cNvSpPr txBox="1"/>
          <p:nvPr/>
        </p:nvSpPr>
        <p:spPr>
          <a:xfrm>
            <a:off x="6342814" y="945623"/>
            <a:ext cx="2466649" cy="1200329"/>
          </a:xfrm>
          <a:prstGeom prst="rect">
            <a:avLst/>
          </a:prstGeom>
          <a:noFill/>
        </p:spPr>
        <p:txBody>
          <a:bodyPr wrap="square" rtlCol="0">
            <a:spAutoFit/>
          </a:bodyPr>
          <a:lstStyle/>
          <a:p>
            <a:r>
              <a:rPr lang="en-AU" dirty="0"/>
              <a:t>The gloomy news just goes on and on </a:t>
            </a:r>
          </a:p>
          <a:p>
            <a:endParaRPr lang="en-AU" dirty="0"/>
          </a:p>
          <a:p>
            <a:endParaRPr lang="en-AU" dirty="0"/>
          </a:p>
        </p:txBody>
      </p:sp>
      <p:pic>
        <p:nvPicPr>
          <p:cNvPr id="8" name="Picture 7">
            <a:extLst>
              <a:ext uri="{FF2B5EF4-FFF2-40B4-BE49-F238E27FC236}">
                <a16:creationId xmlns:a16="http://schemas.microsoft.com/office/drawing/2014/main" id="{CB518680-A100-F9BE-D0CC-E97B6E4A2D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02833" y="2747660"/>
            <a:ext cx="2146610" cy="2146610"/>
          </a:xfrm>
          <a:prstGeom prst="rect">
            <a:avLst/>
          </a:prstGeom>
        </p:spPr>
      </p:pic>
    </p:spTree>
    <p:extLst>
      <p:ext uri="{BB962C8B-B14F-4D97-AF65-F5344CB8AC3E}">
        <p14:creationId xmlns:p14="http://schemas.microsoft.com/office/powerpoint/2010/main" val="32710277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73AF5-B8F2-8064-38C2-E26B75D5F96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043" y="0"/>
            <a:ext cx="9218083" cy="6858000"/>
          </a:xfrm>
          <a:prstGeom prst="rect">
            <a:avLst/>
          </a:prstGeom>
        </p:spPr>
      </p:pic>
    </p:spTree>
    <p:extLst>
      <p:ext uri="{BB962C8B-B14F-4D97-AF65-F5344CB8AC3E}">
        <p14:creationId xmlns:p14="http://schemas.microsoft.com/office/powerpoint/2010/main" val="25279354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C07ED-15D5-B2B0-C984-95B8F098341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5D4711D-039E-6BA3-1F57-DCF41DD98574}"/>
              </a:ext>
            </a:extLst>
          </p:cNvPr>
          <p:cNvSpPr txBox="1"/>
          <p:nvPr/>
        </p:nvSpPr>
        <p:spPr>
          <a:xfrm>
            <a:off x="603872" y="104327"/>
            <a:ext cx="782210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Meanwhile, in the land of Oz</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7" name="TextBox 6">
            <a:extLst>
              <a:ext uri="{FF2B5EF4-FFF2-40B4-BE49-F238E27FC236}">
                <a16:creationId xmlns:a16="http://schemas.microsoft.com/office/drawing/2014/main" id="{B3913DE1-0FE6-B092-A578-02C5F4E01F24}"/>
              </a:ext>
            </a:extLst>
          </p:cNvPr>
          <p:cNvSpPr txBox="1"/>
          <p:nvPr/>
        </p:nvSpPr>
        <p:spPr>
          <a:xfrm>
            <a:off x="116963" y="6268105"/>
            <a:ext cx="342439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The Age 17 Feb 2024</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pic>
        <p:nvPicPr>
          <p:cNvPr id="3" name="Picture 2" descr="A newspaper with text and a person's face&#10;&#10;Description automatically generated">
            <a:extLst>
              <a:ext uri="{FF2B5EF4-FFF2-40B4-BE49-F238E27FC236}">
                <a16:creationId xmlns:a16="http://schemas.microsoft.com/office/drawing/2014/main" id="{9E596270-F560-956C-97EA-06194C76EB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963" y="589895"/>
            <a:ext cx="7822108" cy="5678210"/>
          </a:xfrm>
          <a:prstGeom prst="rect">
            <a:avLst/>
          </a:prstGeom>
        </p:spPr>
      </p:pic>
      <p:pic>
        <p:nvPicPr>
          <p:cNvPr id="9" name="Picture 8" descr="A group of people sitting on a couch&#10;&#10;Description automatically generated">
            <a:extLst>
              <a:ext uri="{FF2B5EF4-FFF2-40B4-BE49-F238E27FC236}">
                <a16:creationId xmlns:a16="http://schemas.microsoft.com/office/drawing/2014/main" id="{5A367AC9-DD9B-6939-0A0D-DB2FFF3757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9041" y="1741411"/>
            <a:ext cx="5735197" cy="4792921"/>
          </a:xfrm>
          <a:prstGeom prst="rect">
            <a:avLst/>
          </a:prstGeom>
        </p:spPr>
      </p:pic>
    </p:spTree>
    <p:extLst>
      <p:ext uri="{BB962C8B-B14F-4D97-AF65-F5344CB8AC3E}">
        <p14:creationId xmlns:p14="http://schemas.microsoft.com/office/powerpoint/2010/main" val="1825649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44A99-F992-5551-9832-E2C97A571A7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81DCCB2-A4B0-0CB7-9E01-B20024F80053}"/>
              </a:ext>
            </a:extLst>
          </p:cNvPr>
          <p:cNvSpPr txBox="1"/>
          <p:nvPr/>
        </p:nvSpPr>
        <p:spPr>
          <a:xfrm>
            <a:off x="4018900" y="61369"/>
            <a:ext cx="491991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Meanwhile the Murdoch media push nuclear and oppose renewables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pic>
        <p:nvPicPr>
          <p:cNvPr id="8" name="Picture 7" descr="A newspaper with a few people&#10;&#10;Description automatically generated with medium confidence">
            <a:extLst>
              <a:ext uri="{FF2B5EF4-FFF2-40B4-BE49-F238E27FC236}">
                <a16:creationId xmlns:a16="http://schemas.microsoft.com/office/drawing/2014/main" id="{54B5690D-E42E-FF30-74F1-8F0AD5486E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371" y="61369"/>
            <a:ext cx="3780338" cy="4124006"/>
          </a:xfrm>
          <a:prstGeom prst="rect">
            <a:avLst/>
          </a:prstGeom>
        </p:spPr>
      </p:pic>
      <p:pic>
        <p:nvPicPr>
          <p:cNvPr id="4" name="Picture 3" descr="A yellow background with black text&#10;&#10;Description automatically generated">
            <a:extLst>
              <a:ext uri="{FF2B5EF4-FFF2-40B4-BE49-F238E27FC236}">
                <a16:creationId xmlns:a16="http://schemas.microsoft.com/office/drawing/2014/main" id="{4E591CCC-A8CF-C736-1286-C7B31320C8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909" y="4451605"/>
            <a:ext cx="3733800" cy="1169806"/>
          </a:xfrm>
          <a:prstGeom prst="rect">
            <a:avLst/>
          </a:prstGeom>
        </p:spPr>
      </p:pic>
      <p:sp>
        <p:nvSpPr>
          <p:cNvPr id="7" name="TextBox 6">
            <a:extLst>
              <a:ext uri="{FF2B5EF4-FFF2-40B4-BE49-F238E27FC236}">
                <a16:creationId xmlns:a16="http://schemas.microsoft.com/office/drawing/2014/main" id="{737B001F-1CEC-A2FD-B9F3-35BD79BCA398}"/>
              </a:ext>
            </a:extLst>
          </p:cNvPr>
          <p:cNvSpPr txBox="1"/>
          <p:nvPr/>
        </p:nvSpPr>
        <p:spPr>
          <a:xfrm>
            <a:off x="262610" y="5664371"/>
            <a:ext cx="342439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Graham Lloyd 15 Dec 2023</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00044B7C-0D4F-6C70-9413-E829D3622202}"/>
              </a:ext>
            </a:extLst>
          </p:cNvPr>
          <p:cNvSpPr txBox="1"/>
          <p:nvPr/>
        </p:nvSpPr>
        <p:spPr>
          <a:xfrm>
            <a:off x="153050" y="5985016"/>
            <a:ext cx="3104500" cy="523220"/>
          </a:xfrm>
          <a:prstGeom prst="rect">
            <a:avLst/>
          </a:prstGeom>
          <a:noFill/>
        </p:spPr>
        <p:txBody>
          <a:bodyPr wrap="square" rtlCol="0">
            <a:spAutoFit/>
          </a:bodyPr>
          <a:lstStyle/>
          <a:p>
            <a:r>
              <a:rPr lang="en-AU" sz="2800" i="1" dirty="0">
                <a:effectLst>
                  <a:outerShdw blurRad="38100" dist="38100" dir="2700000" algn="tl">
                    <a:srgbClr val="000000">
                      <a:alpha val="43137"/>
                    </a:srgbClr>
                  </a:outerShdw>
                </a:effectLst>
              </a:rPr>
              <a:t>“comparable” ????</a:t>
            </a:r>
          </a:p>
        </p:txBody>
      </p:sp>
      <p:pic>
        <p:nvPicPr>
          <p:cNvPr id="12" name="Picture 11" descr="A newspaper with yellow and black text&#10;&#10;Description automatically generated">
            <a:extLst>
              <a:ext uri="{FF2B5EF4-FFF2-40B4-BE49-F238E27FC236}">
                <a16:creationId xmlns:a16="http://schemas.microsoft.com/office/drawing/2014/main" id="{F3AE7045-8062-A65C-E315-AA91807B88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3023" y="937848"/>
            <a:ext cx="2598835" cy="5429250"/>
          </a:xfrm>
          <a:prstGeom prst="rect">
            <a:avLst/>
          </a:prstGeom>
        </p:spPr>
      </p:pic>
      <p:pic>
        <p:nvPicPr>
          <p:cNvPr id="10" name="Picture 9" descr="A newspaper with text on it&#10;&#10;Description automatically generated">
            <a:extLst>
              <a:ext uri="{FF2B5EF4-FFF2-40B4-BE49-F238E27FC236}">
                <a16:creationId xmlns:a16="http://schemas.microsoft.com/office/drawing/2014/main" id="{32D43195-9362-1293-9BE8-673499D975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80321" y="1562100"/>
            <a:ext cx="3710629" cy="5109252"/>
          </a:xfrm>
          <a:prstGeom prst="rect">
            <a:avLst/>
          </a:prstGeom>
        </p:spPr>
      </p:pic>
    </p:spTree>
    <p:extLst>
      <p:ext uri="{BB962C8B-B14F-4D97-AF65-F5344CB8AC3E}">
        <p14:creationId xmlns:p14="http://schemas.microsoft.com/office/powerpoint/2010/main" val="2503210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48E9-F85D-8EAA-62E2-3DA199DBAD9D}"/>
              </a:ext>
            </a:extLst>
          </p:cNvPr>
          <p:cNvSpPr>
            <a:spLocks noGrp="1"/>
          </p:cNvSpPr>
          <p:nvPr>
            <p:ph type="title"/>
          </p:nvPr>
        </p:nvSpPr>
        <p:spPr>
          <a:xfrm>
            <a:off x="628650" y="-132415"/>
            <a:ext cx="7886700" cy="1325563"/>
          </a:xfrm>
        </p:spPr>
        <p:txBody>
          <a:bodyPr>
            <a:normAutofit/>
          </a:bodyPr>
          <a:lstStyle/>
          <a:p>
            <a:r>
              <a:rPr lang="en-AU" sz="3200" dirty="0"/>
              <a:t>We have some of the best potential for solar power in the world!</a:t>
            </a:r>
          </a:p>
        </p:txBody>
      </p:sp>
      <p:pic>
        <p:nvPicPr>
          <p:cNvPr id="5" name="Content Placeholder 4">
            <a:extLst>
              <a:ext uri="{FF2B5EF4-FFF2-40B4-BE49-F238E27FC236}">
                <a16:creationId xmlns:a16="http://schemas.microsoft.com/office/drawing/2014/main" id="{F8D3E142-9117-F994-BFD4-D2C18484ADB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31223" y="1172180"/>
            <a:ext cx="9175223" cy="5449762"/>
          </a:xfrm>
        </p:spPr>
      </p:pic>
    </p:spTree>
    <p:extLst>
      <p:ext uri="{BB962C8B-B14F-4D97-AF65-F5344CB8AC3E}">
        <p14:creationId xmlns:p14="http://schemas.microsoft.com/office/powerpoint/2010/main" val="319722855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B3CB1-8158-9820-B017-093DA7D847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C148003-2D17-DD40-4156-42DFB0B8A23A}"/>
              </a:ext>
            </a:extLst>
          </p:cNvPr>
          <p:cNvSpPr txBox="1"/>
          <p:nvPr/>
        </p:nvSpPr>
        <p:spPr>
          <a:xfrm>
            <a:off x="617351" y="4184642"/>
            <a:ext cx="78307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500 million people						25 million people</a:t>
            </a:r>
          </a:p>
        </p:txBody>
      </p:sp>
      <p:pic>
        <p:nvPicPr>
          <p:cNvPr id="4" name="Picture 3" descr="A map of australia with red and yellow colors&#10;&#10;Description automatically generated">
            <a:extLst>
              <a:ext uri="{FF2B5EF4-FFF2-40B4-BE49-F238E27FC236}">
                <a16:creationId xmlns:a16="http://schemas.microsoft.com/office/drawing/2014/main" id="{897FA2D0-1B1A-2169-55A4-0B331435E3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42839" y="79695"/>
            <a:ext cx="4371799" cy="4010846"/>
          </a:xfrm>
          <a:prstGeom prst="rect">
            <a:avLst/>
          </a:prstGeom>
        </p:spPr>
      </p:pic>
      <p:pic>
        <p:nvPicPr>
          <p:cNvPr id="8" name="Picture 7" descr="A map of europe with different colors&#10;&#10;Description automatically generated">
            <a:extLst>
              <a:ext uri="{FF2B5EF4-FFF2-40B4-BE49-F238E27FC236}">
                <a16:creationId xmlns:a16="http://schemas.microsoft.com/office/drawing/2014/main" id="{C0760594-7B11-D90A-C4A6-035CA444F8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06" y="79695"/>
            <a:ext cx="4639498" cy="4010846"/>
          </a:xfrm>
          <a:prstGeom prst="rect">
            <a:avLst/>
          </a:prstGeom>
        </p:spPr>
      </p:pic>
      <p:sp>
        <p:nvSpPr>
          <p:cNvPr id="2" name="TextBox 1">
            <a:extLst>
              <a:ext uri="{FF2B5EF4-FFF2-40B4-BE49-F238E27FC236}">
                <a16:creationId xmlns:a16="http://schemas.microsoft.com/office/drawing/2014/main" id="{AF656BBF-9654-0A6E-CD98-F993DF69FCCC}"/>
              </a:ext>
            </a:extLst>
          </p:cNvPr>
          <p:cNvSpPr txBox="1"/>
          <p:nvPr/>
        </p:nvSpPr>
        <p:spPr>
          <a:xfrm>
            <a:off x="379141" y="5084956"/>
            <a:ext cx="8390178" cy="584775"/>
          </a:xfrm>
          <a:prstGeom prst="rect">
            <a:avLst/>
          </a:prstGeom>
          <a:noFill/>
        </p:spPr>
        <p:txBody>
          <a:bodyPr wrap="square" rtlCol="0">
            <a:spAutoFit/>
          </a:bodyPr>
          <a:lstStyle/>
          <a:p>
            <a:r>
              <a:rPr lang="en-AU" sz="3200" dirty="0">
                <a:effectLst>
                  <a:outerShdw blurRad="38100" dist="38100" dir="2700000" algn="tl">
                    <a:srgbClr val="000000">
                      <a:alpha val="43137"/>
                    </a:srgbClr>
                  </a:outerShdw>
                </a:effectLst>
              </a:rPr>
              <a:t>We could be a world leader in renewable power!</a:t>
            </a:r>
            <a:endParaRPr lang="en-A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942953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3F5A4903-EE73-3C7F-8D4C-C0A654F28E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A4C1553-6B9D-72C8-BE2D-EF95157A4F2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Subtitle 2">
            <a:extLst>
              <a:ext uri="{FF2B5EF4-FFF2-40B4-BE49-F238E27FC236}">
                <a16:creationId xmlns:a16="http://schemas.microsoft.com/office/drawing/2014/main" id="{379F357A-506F-CC0A-BBDA-C21280C65242}"/>
              </a:ext>
            </a:extLst>
          </p:cNvPr>
          <p:cNvSpPr>
            <a:spLocks noGrp="1"/>
          </p:cNvSpPr>
          <p:nvPr>
            <p:ph type="subTitle" idx="1"/>
          </p:nvPr>
        </p:nvSpPr>
        <p:spPr>
          <a:xfrm>
            <a:off x="373310" y="255864"/>
            <a:ext cx="7476279" cy="3891594"/>
          </a:xfrm>
          <a:ln>
            <a:noFill/>
          </a:ln>
        </p:spPr>
        <p:txBody>
          <a:bodyPr/>
          <a:lstStyle/>
          <a:p>
            <a:pPr algn="l">
              <a:spcBef>
                <a:spcPts val="1000"/>
              </a:spcBef>
              <a:defRPr/>
            </a:pPr>
            <a:r>
              <a:rPr lang="en-AU" sz="2100" dirty="0">
                <a:solidFill>
                  <a:prstClr val="black"/>
                </a:solidFill>
                <a:latin typeface="Century" panose="02040604050505020304" pitchFamily="18" charset="0"/>
              </a:rPr>
              <a:t>How do we tell kids the truth about the future they face?</a:t>
            </a:r>
          </a:p>
          <a:p>
            <a:pPr marL="342900" indent="-342900" algn="l">
              <a:spcBef>
                <a:spcPts val="1000"/>
              </a:spcBef>
              <a:buClr>
                <a:schemeClr val="accent5">
                  <a:lumMod val="50000"/>
                </a:schemeClr>
              </a:buClr>
              <a:buFont typeface="Wingdings" panose="05000000000000000000" pitchFamily="2" charset="2"/>
              <a:buChar char="§"/>
              <a:defRPr/>
            </a:pPr>
            <a:r>
              <a:rPr lang="en-AU" sz="2100" dirty="0">
                <a:solidFill>
                  <a:prstClr val="black"/>
                </a:solidFill>
                <a:latin typeface="Century" panose="02040604050505020304" pitchFamily="18" charset="0"/>
              </a:rPr>
              <a:t>The science is clear – they face a grim future unless governments take drastic action now.</a:t>
            </a:r>
          </a:p>
          <a:p>
            <a:pPr marL="342900" indent="-342900" algn="l">
              <a:spcBef>
                <a:spcPts val="1000"/>
              </a:spcBef>
              <a:buClr>
                <a:schemeClr val="accent5">
                  <a:lumMod val="50000"/>
                </a:schemeClr>
              </a:buClr>
              <a:buFont typeface="Wingdings" panose="05000000000000000000" pitchFamily="2" charset="2"/>
              <a:buChar char="§"/>
              <a:defRPr/>
            </a:pPr>
            <a:r>
              <a:rPr lang="en-AU" sz="2100" dirty="0">
                <a:solidFill>
                  <a:prstClr val="black"/>
                </a:solidFill>
                <a:latin typeface="Century" panose="02040604050505020304" pitchFamily="18" charset="0"/>
              </a:rPr>
              <a:t>What must be done?</a:t>
            </a:r>
          </a:p>
          <a:p>
            <a:pPr marL="342900" indent="-342900" algn="l">
              <a:spcBef>
                <a:spcPts val="1000"/>
              </a:spcBef>
              <a:buClr>
                <a:schemeClr val="accent5">
                  <a:lumMod val="50000"/>
                </a:schemeClr>
              </a:buClr>
              <a:buFont typeface="Wingdings" panose="05000000000000000000" pitchFamily="2" charset="2"/>
              <a:buChar char="§"/>
              <a:defRPr/>
            </a:pPr>
            <a:r>
              <a:rPr lang="en-AU" sz="2100" dirty="0">
                <a:solidFill>
                  <a:prstClr val="black"/>
                </a:solidFill>
                <a:latin typeface="Century" panose="02040604050505020304" pitchFamily="18" charset="0"/>
              </a:rPr>
              <a:t>What do kids know? How do they feel?</a:t>
            </a:r>
          </a:p>
          <a:p>
            <a:pPr marL="342900" indent="-342900" algn="l">
              <a:spcBef>
                <a:spcPts val="1000"/>
              </a:spcBef>
              <a:buClr>
                <a:schemeClr val="accent5">
                  <a:lumMod val="50000"/>
                </a:schemeClr>
              </a:buClr>
              <a:buFont typeface="Wingdings" panose="05000000000000000000" pitchFamily="2" charset="2"/>
              <a:buChar char="§"/>
              <a:defRPr/>
            </a:pPr>
            <a:r>
              <a:rPr lang="en-AU" sz="2100" dirty="0">
                <a:solidFill>
                  <a:prstClr val="black"/>
                </a:solidFill>
                <a:latin typeface="Century" panose="02040604050505020304" pitchFamily="18" charset="0"/>
              </a:rPr>
              <a:t>How can we inform them without scaring them?</a:t>
            </a:r>
          </a:p>
          <a:p>
            <a:pPr marL="342900" indent="-342900" algn="l">
              <a:spcBef>
                <a:spcPts val="1000"/>
              </a:spcBef>
              <a:buClr>
                <a:schemeClr val="accent5">
                  <a:lumMod val="50000"/>
                </a:schemeClr>
              </a:buClr>
              <a:buFont typeface="Wingdings" panose="05000000000000000000" pitchFamily="2" charset="2"/>
              <a:buChar char="§"/>
              <a:defRPr/>
            </a:pPr>
            <a:r>
              <a:rPr lang="en-AU" sz="2100" dirty="0">
                <a:solidFill>
                  <a:prstClr val="black"/>
                </a:solidFill>
                <a:latin typeface="Century" panose="02040604050505020304" pitchFamily="18" charset="0"/>
              </a:rPr>
              <a:t>This is not just a Physics issue!</a:t>
            </a:r>
          </a:p>
          <a:p>
            <a:pPr algn="l">
              <a:spcBef>
                <a:spcPts val="1000"/>
              </a:spcBef>
            </a:pPr>
            <a:endParaRPr lang="en-AU" dirty="0"/>
          </a:p>
          <a:p>
            <a:pPr algn="l"/>
            <a:endParaRPr lang="en-AU" dirty="0"/>
          </a:p>
          <a:p>
            <a:endParaRPr lang="en-AU" dirty="0"/>
          </a:p>
        </p:txBody>
      </p:sp>
      <p:sp>
        <p:nvSpPr>
          <p:cNvPr id="2" name="TextBox 1">
            <a:extLst>
              <a:ext uri="{FF2B5EF4-FFF2-40B4-BE49-F238E27FC236}">
                <a16:creationId xmlns:a16="http://schemas.microsoft.com/office/drawing/2014/main" id="{42F3E2EC-A21E-4895-776D-2AE48DC06896}"/>
              </a:ext>
            </a:extLst>
          </p:cNvPr>
          <p:cNvSpPr txBox="1"/>
          <p:nvPr/>
        </p:nvSpPr>
        <p:spPr>
          <a:xfrm>
            <a:off x="373310" y="5847700"/>
            <a:ext cx="6611814" cy="646331"/>
          </a:xfrm>
          <a:prstGeom prst="rect">
            <a:avLst/>
          </a:prstGeom>
          <a:noFill/>
        </p:spPr>
        <p:txBody>
          <a:bodyPr wrap="square" rtlCol="0">
            <a:spAutoFit/>
          </a:bodyPr>
          <a:lstStyle/>
          <a:p>
            <a:r>
              <a:rPr lang="en-AU" dirty="0">
                <a:solidFill>
                  <a:srgbClr val="000000"/>
                </a:solidFill>
              </a:rPr>
              <a:t>Following are a few slides about the basic science. There is more about the science in my previous presentations on </a:t>
            </a:r>
            <a:r>
              <a:rPr lang="en-AU" dirty="0">
                <a:solidFill>
                  <a:schemeClr val="bg1">
                    <a:lumMod val="60000"/>
                    <a:lumOff val="40000"/>
                  </a:schemeClr>
                </a:solidFill>
                <a:hlinkClick r:id="rId5">
                  <a:extLst>
                    <a:ext uri="{A12FA001-AC4F-418D-AE19-62706E023703}">
                      <ahyp:hlinkClr xmlns:ahyp="http://schemas.microsoft.com/office/drawing/2018/hyperlinkcolor" val="tx"/>
                    </a:ext>
                  </a:extLst>
                </a:hlinkClick>
              </a:rPr>
              <a:t>www.cs4s.net</a:t>
            </a:r>
            <a:r>
              <a:rPr lang="en-AU" dirty="0">
                <a:solidFill>
                  <a:srgbClr val="000000"/>
                </a:solidFill>
              </a:rPr>
              <a:t>  </a:t>
            </a:r>
          </a:p>
        </p:txBody>
      </p:sp>
    </p:spTree>
    <p:extLst>
      <p:ext uri="{BB962C8B-B14F-4D97-AF65-F5344CB8AC3E}">
        <p14:creationId xmlns:p14="http://schemas.microsoft.com/office/powerpoint/2010/main" val="24347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5E788-2715-995E-BC78-638B4210CF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5772"/>
            <a:ext cx="9151709" cy="6852228"/>
          </a:xfrm>
          <a:prstGeom prst="rect">
            <a:avLst/>
          </a:prstGeom>
        </p:spPr>
      </p:pic>
      <p:sp>
        <p:nvSpPr>
          <p:cNvPr id="6" name="TextBox 5">
            <a:extLst>
              <a:ext uri="{FF2B5EF4-FFF2-40B4-BE49-F238E27FC236}">
                <a16:creationId xmlns:a16="http://schemas.microsoft.com/office/drawing/2014/main" id="{E3371397-DD35-7EF5-60B8-1881730E70F6}"/>
              </a:ext>
            </a:extLst>
          </p:cNvPr>
          <p:cNvSpPr txBox="1"/>
          <p:nvPr/>
        </p:nvSpPr>
        <p:spPr>
          <a:xfrm>
            <a:off x="3923928" y="3356992"/>
            <a:ext cx="2304256"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0.13% of our land area</a:t>
            </a:r>
          </a:p>
        </p:txBody>
      </p:sp>
      <p:sp>
        <p:nvSpPr>
          <p:cNvPr id="2" name="TextBox 1">
            <a:extLst>
              <a:ext uri="{FF2B5EF4-FFF2-40B4-BE49-F238E27FC236}">
                <a16:creationId xmlns:a16="http://schemas.microsoft.com/office/drawing/2014/main" id="{2E563328-B6D2-95E6-907A-1BD48B1C0292}"/>
              </a:ext>
            </a:extLst>
          </p:cNvPr>
          <p:cNvSpPr txBox="1"/>
          <p:nvPr/>
        </p:nvSpPr>
        <p:spPr>
          <a:xfrm>
            <a:off x="359532" y="116632"/>
            <a:ext cx="8424936" cy="646331"/>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rPr>
              <a:t>But we have HUGE solar potential</a:t>
            </a:r>
            <a:endParaRPr lang="en-AU" sz="2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842345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120A9-5ED3-F16C-51BF-601EE29ECC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C567C970-015D-7601-6FA5-6779284C5F1A}"/>
              </a:ext>
            </a:extLst>
          </p:cNvPr>
          <p:cNvSpPr txBox="1"/>
          <p:nvPr/>
        </p:nvSpPr>
        <p:spPr>
          <a:xfrm>
            <a:off x="359532" y="116632"/>
            <a:ext cx="8424936" cy="646331"/>
          </a:xfrm>
          <a:prstGeom prst="rect">
            <a:avLst/>
          </a:prstGeom>
          <a:noFill/>
        </p:spPr>
        <p:txBody>
          <a:bodyPr wrap="square" rtlCol="0">
            <a:spAutoFit/>
          </a:bodyPr>
          <a:lstStyle/>
          <a:p>
            <a:r>
              <a:rPr lang="en-AU" sz="3600" u="sng" dirty="0">
                <a:solidFill>
                  <a:srgbClr val="FFFF00"/>
                </a:solidFill>
                <a:effectLst>
                  <a:outerShdw blurRad="38100" dist="38100" dir="2700000" algn="tl">
                    <a:srgbClr val="000000">
                      <a:alpha val="43137"/>
                    </a:srgbClr>
                  </a:outerShdw>
                </a:effectLst>
              </a:rPr>
              <a:t>Much</a:t>
            </a:r>
            <a:r>
              <a:rPr lang="en-AU" sz="3600" dirty="0">
                <a:solidFill>
                  <a:srgbClr val="FFFF00"/>
                </a:solidFill>
                <a:effectLst>
                  <a:outerShdw blurRad="38100" dist="38100" dir="2700000" algn="tl">
                    <a:srgbClr val="000000">
                      <a:alpha val="43137"/>
                    </a:srgbClr>
                  </a:outerShdw>
                </a:effectLst>
              </a:rPr>
              <a:t> more difficult for most countries</a:t>
            </a:r>
            <a:endParaRPr lang="en-AU" sz="2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53933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ind turbine and a person from a rope&#10;&#10;Description automatically generated">
            <a:extLst>
              <a:ext uri="{FF2B5EF4-FFF2-40B4-BE49-F238E27FC236}">
                <a16:creationId xmlns:a16="http://schemas.microsoft.com/office/drawing/2014/main" id="{990ACFE0-2B7D-F0C7-5856-9C13914C50C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 y="0"/>
            <a:ext cx="9140119" cy="6855329"/>
          </a:xfrm>
        </p:spPr>
      </p:pic>
      <p:pic>
        <p:nvPicPr>
          <p:cNvPr id="7" name="Picture 6">
            <a:extLst>
              <a:ext uri="{FF2B5EF4-FFF2-40B4-BE49-F238E27FC236}">
                <a16:creationId xmlns:a16="http://schemas.microsoft.com/office/drawing/2014/main" id="{A49B2C3E-D1B2-57F1-108F-BC18959372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13" y="52547"/>
            <a:ext cx="4076892" cy="408662"/>
          </a:xfrm>
          <a:prstGeom prst="rect">
            <a:avLst/>
          </a:prstGeom>
        </p:spPr>
      </p:pic>
    </p:spTree>
    <p:extLst>
      <p:ext uri="{BB962C8B-B14F-4D97-AF65-F5344CB8AC3E}">
        <p14:creationId xmlns:p14="http://schemas.microsoft.com/office/powerpoint/2010/main" val="383888975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980C60-7D40-F894-0120-47190A3F2D3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5113"/>
            <a:ext cx="7967014" cy="6863113"/>
          </a:xfrm>
          <a:prstGeom prst="rect">
            <a:avLst/>
          </a:prstGeom>
        </p:spPr>
      </p:pic>
      <p:pic>
        <p:nvPicPr>
          <p:cNvPr id="3" name="Picture 2" descr="A close-up of a newspaper&#10;&#10;Description automatically generated">
            <a:extLst>
              <a:ext uri="{FF2B5EF4-FFF2-40B4-BE49-F238E27FC236}">
                <a16:creationId xmlns:a16="http://schemas.microsoft.com/office/drawing/2014/main" id="{CABD0AAA-B19A-D2A6-332D-B2D775A41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4319" y="1024"/>
            <a:ext cx="4429681" cy="6858000"/>
          </a:xfrm>
          <a:prstGeom prst="rect">
            <a:avLst/>
          </a:prstGeom>
        </p:spPr>
      </p:pic>
      <p:sp>
        <p:nvSpPr>
          <p:cNvPr id="6" name="TextBox 5">
            <a:extLst>
              <a:ext uri="{FF2B5EF4-FFF2-40B4-BE49-F238E27FC236}">
                <a16:creationId xmlns:a16="http://schemas.microsoft.com/office/drawing/2014/main" id="{9A61A4F9-FC72-67FF-E036-183767B64185}"/>
              </a:ext>
            </a:extLst>
          </p:cNvPr>
          <p:cNvSpPr txBox="1"/>
          <p:nvPr/>
        </p:nvSpPr>
        <p:spPr>
          <a:xfrm>
            <a:off x="2816843" y="5271608"/>
            <a:ext cx="1897476"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Uruguay: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19 people/sq km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Australia: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3.5 people/sq km</a:t>
            </a:r>
          </a:p>
        </p:txBody>
      </p:sp>
      <p:sp>
        <p:nvSpPr>
          <p:cNvPr id="2" name="Oval 1">
            <a:extLst>
              <a:ext uri="{FF2B5EF4-FFF2-40B4-BE49-F238E27FC236}">
                <a16:creationId xmlns:a16="http://schemas.microsoft.com/office/drawing/2014/main" id="{D82183B1-8DBA-6DD4-500B-F27AC3C4DEC3}"/>
              </a:ext>
            </a:extLst>
          </p:cNvPr>
          <p:cNvSpPr/>
          <p:nvPr/>
        </p:nvSpPr>
        <p:spPr>
          <a:xfrm>
            <a:off x="4714319" y="1783976"/>
            <a:ext cx="2529163" cy="69924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7176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7284A-86E4-4B92-1BC0-CE50494F0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2A8D1-3C38-2B6C-DA81-D211AAD09011}"/>
              </a:ext>
            </a:extLst>
          </p:cNvPr>
          <p:cNvSpPr>
            <a:spLocks noGrp="1"/>
          </p:cNvSpPr>
          <p:nvPr>
            <p:ph type="title"/>
          </p:nvPr>
        </p:nvSpPr>
        <p:spPr>
          <a:xfrm>
            <a:off x="6578770" y="118136"/>
            <a:ext cx="2248523" cy="1581789"/>
          </a:xfrm>
        </p:spPr>
        <p:txBody>
          <a:bodyPr/>
          <a:lstStyle/>
          <a:p>
            <a:pPr algn="l"/>
            <a:r>
              <a:rPr lang="en-AU" sz="2800" dirty="0"/>
              <a:t>New developments in H</a:t>
            </a:r>
            <a:r>
              <a:rPr lang="en-AU" sz="2800" baseline="-25000" dirty="0"/>
              <a:t>2</a:t>
            </a:r>
            <a:r>
              <a:rPr lang="en-AU" sz="2800" dirty="0"/>
              <a:t> power</a:t>
            </a:r>
          </a:p>
        </p:txBody>
      </p:sp>
      <p:pic>
        <p:nvPicPr>
          <p:cNvPr id="6" name="Picture 5" descr="A screenshot of a cell phone&#10;&#10;Description automatically generated">
            <a:extLst>
              <a:ext uri="{FF2B5EF4-FFF2-40B4-BE49-F238E27FC236}">
                <a16:creationId xmlns:a16="http://schemas.microsoft.com/office/drawing/2014/main" id="{1C165A99-E6E0-1095-C521-BBE4B66C03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415734" cy="6858000"/>
          </a:xfrm>
          <a:prstGeom prst="rect">
            <a:avLst/>
          </a:prstGeom>
        </p:spPr>
      </p:pic>
      <p:sp>
        <p:nvSpPr>
          <p:cNvPr id="3" name="TextBox 2">
            <a:extLst>
              <a:ext uri="{FF2B5EF4-FFF2-40B4-BE49-F238E27FC236}">
                <a16:creationId xmlns:a16="http://schemas.microsoft.com/office/drawing/2014/main" id="{735BC16B-80C7-DCFE-82CE-876EE885F9B1}"/>
              </a:ext>
            </a:extLst>
          </p:cNvPr>
          <p:cNvSpPr txBox="1"/>
          <p:nvPr/>
        </p:nvSpPr>
        <p:spPr>
          <a:xfrm>
            <a:off x="6578770" y="2031318"/>
            <a:ext cx="2356575"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New electrolyser technique converts electric energy to H</a:t>
            </a:r>
            <a:r>
              <a:rPr kumimoji="0" lang="en-AU" sz="1800" b="0" i="0" u="none" strike="noStrike" kern="1200" cap="none" spc="0" normalizeH="0" baseline="-25000" noProof="0" dirty="0">
                <a:ln>
                  <a:noFill/>
                </a:ln>
                <a:solidFill>
                  <a:srgbClr val="FFFFFF"/>
                </a:solidFill>
                <a:effectLst/>
                <a:uLnTx/>
                <a:uFillTx/>
                <a:latin typeface="Calibri"/>
                <a:ea typeface="+mn-ea"/>
                <a:cs typeface="+mn-cs"/>
              </a:rPr>
              <a:t>2</a:t>
            </a:r>
            <a:r>
              <a:rPr kumimoji="0" lang="en-AU" sz="1800" b="0" i="0" u="none" strike="noStrike" kern="1200" cap="none" spc="0" normalizeH="0" baseline="0" noProof="0" dirty="0">
                <a:ln>
                  <a:noFill/>
                </a:ln>
                <a:solidFill>
                  <a:srgbClr val="FFFFFF"/>
                </a:solidFill>
                <a:effectLst/>
                <a:uLnTx/>
                <a:uFillTx/>
                <a:latin typeface="Calibri"/>
                <a:ea typeface="+mn-ea"/>
                <a:cs typeface="+mn-cs"/>
              </a:rPr>
              <a:t> energy at 95% efficiency compared to previous 80%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Commercialisation looking good!</a:t>
            </a:r>
          </a:p>
        </p:txBody>
      </p:sp>
      <p:pic>
        <p:nvPicPr>
          <p:cNvPr id="5" name="Picture 4" descr="A screenshot of a website&#10;&#10;Description automatically generated">
            <a:extLst>
              <a:ext uri="{FF2B5EF4-FFF2-40B4-BE49-F238E27FC236}">
                <a16:creationId xmlns:a16="http://schemas.microsoft.com/office/drawing/2014/main" id="{E7F0DF98-B9D5-A0E5-130E-2FC4BC57BF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3797" y="2844800"/>
            <a:ext cx="4446206" cy="3797300"/>
          </a:xfrm>
          <a:prstGeom prst="rect">
            <a:avLst/>
          </a:prstGeom>
        </p:spPr>
      </p:pic>
      <p:sp>
        <p:nvSpPr>
          <p:cNvPr id="7" name="TextBox 6">
            <a:extLst>
              <a:ext uri="{FF2B5EF4-FFF2-40B4-BE49-F238E27FC236}">
                <a16:creationId xmlns:a16="http://schemas.microsoft.com/office/drawing/2014/main" id="{2B6CBE1A-C1B7-4134-36AF-D9320DE1BDF4}"/>
              </a:ext>
            </a:extLst>
          </p:cNvPr>
          <p:cNvSpPr txBox="1"/>
          <p:nvPr/>
        </p:nvSpPr>
        <p:spPr>
          <a:xfrm>
            <a:off x="3105150" y="2844800"/>
            <a:ext cx="1803400" cy="461665"/>
          </a:xfrm>
          <a:prstGeom prst="rect">
            <a:avLst/>
          </a:prstGeom>
          <a:noFill/>
        </p:spPr>
        <p:txBody>
          <a:bodyPr wrap="square" rtlCol="0">
            <a:spAutoFit/>
          </a:bodyPr>
          <a:lstStyle/>
          <a:p>
            <a:r>
              <a:rPr lang="en-AU" sz="2400" b="1" dirty="0">
                <a:solidFill>
                  <a:srgbClr val="C00000"/>
                </a:solidFill>
              </a:rPr>
              <a:t>BUT?</a:t>
            </a:r>
            <a:endParaRPr lang="en-AU" b="1" dirty="0">
              <a:solidFill>
                <a:srgbClr val="C00000"/>
              </a:solidFill>
            </a:endParaRPr>
          </a:p>
        </p:txBody>
      </p:sp>
    </p:spTree>
    <p:extLst>
      <p:ext uri="{BB962C8B-B14F-4D97-AF65-F5344CB8AC3E}">
        <p14:creationId xmlns:p14="http://schemas.microsoft.com/office/powerpoint/2010/main" val="975278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6C8D-7B44-589E-B904-33472FC24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F0234-8CEC-5EE1-D552-176991D2EE48}"/>
              </a:ext>
            </a:extLst>
          </p:cNvPr>
          <p:cNvSpPr>
            <a:spLocks noGrp="1"/>
          </p:cNvSpPr>
          <p:nvPr>
            <p:ph type="title"/>
          </p:nvPr>
        </p:nvSpPr>
        <p:spPr>
          <a:xfrm>
            <a:off x="5701190" y="406572"/>
            <a:ext cx="3205881" cy="1023330"/>
          </a:xfrm>
        </p:spPr>
        <p:txBody>
          <a:bodyPr/>
          <a:lstStyle/>
          <a:p>
            <a:pPr algn="l"/>
            <a:r>
              <a:rPr lang="en-AU" sz="3200" dirty="0"/>
              <a:t>Don’t complain about China!</a:t>
            </a:r>
          </a:p>
        </p:txBody>
      </p:sp>
      <p:pic>
        <p:nvPicPr>
          <p:cNvPr id="6" name="Picture 5">
            <a:extLst>
              <a:ext uri="{FF2B5EF4-FFF2-40B4-BE49-F238E27FC236}">
                <a16:creationId xmlns:a16="http://schemas.microsoft.com/office/drawing/2014/main" id="{026BA253-C79E-B765-B9FF-F31DFAF4ADB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5957" y="0"/>
            <a:ext cx="5232379" cy="6858000"/>
          </a:xfrm>
          <a:prstGeom prst="rect">
            <a:avLst/>
          </a:prstGeom>
        </p:spPr>
      </p:pic>
      <p:sp>
        <p:nvSpPr>
          <p:cNvPr id="3" name="TextBox 2">
            <a:extLst>
              <a:ext uri="{FF2B5EF4-FFF2-40B4-BE49-F238E27FC236}">
                <a16:creationId xmlns:a16="http://schemas.microsoft.com/office/drawing/2014/main" id="{3CB31482-979B-B7A1-CD7E-8E97375F626A}"/>
              </a:ext>
            </a:extLst>
          </p:cNvPr>
          <p:cNvSpPr txBox="1"/>
          <p:nvPr/>
        </p:nvSpPr>
        <p:spPr>
          <a:xfrm>
            <a:off x="5731874" y="2238900"/>
            <a:ext cx="290889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uLnTx/>
                <a:uFillTx/>
                <a:latin typeface="Calibri"/>
                <a:ea typeface="+mn-ea"/>
                <a:cs typeface="+mn-cs"/>
              </a:rPr>
              <a:t>Our efforts are pathetic in comparison</a:t>
            </a:r>
          </a:p>
        </p:txBody>
      </p:sp>
      <p:sp>
        <p:nvSpPr>
          <p:cNvPr id="4" name="TextBox 3">
            <a:extLst>
              <a:ext uri="{FF2B5EF4-FFF2-40B4-BE49-F238E27FC236}">
                <a16:creationId xmlns:a16="http://schemas.microsoft.com/office/drawing/2014/main" id="{D1785A31-CE55-6F7F-01B5-8A38E8D3CCFA}"/>
              </a:ext>
            </a:extLst>
          </p:cNvPr>
          <p:cNvSpPr txBox="1"/>
          <p:nvPr/>
        </p:nvSpPr>
        <p:spPr>
          <a:xfrm>
            <a:off x="5731874" y="4003310"/>
            <a:ext cx="314451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uLnTx/>
                <a:uFillTx/>
                <a:latin typeface="Calibri"/>
                <a:ea typeface="+mn-ea"/>
                <a:cs typeface="+mn-cs"/>
              </a:rPr>
              <a:t>In 2017-2022     they added 650 GW of renewables, we added about 15 GW</a:t>
            </a:r>
          </a:p>
        </p:txBody>
      </p:sp>
      <p:pic>
        <p:nvPicPr>
          <p:cNvPr id="7" name="Picture 6">
            <a:extLst>
              <a:ext uri="{FF2B5EF4-FFF2-40B4-BE49-F238E27FC236}">
                <a16:creationId xmlns:a16="http://schemas.microsoft.com/office/drawing/2014/main" id="{B7B995F0-091C-F0D8-8F1C-791DBD58C5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32356" y="4121164"/>
            <a:ext cx="266714" cy="260363"/>
          </a:xfrm>
          <a:prstGeom prst="rect">
            <a:avLst/>
          </a:prstGeom>
        </p:spPr>
      </p:pic>
      <p:pic>
        <p:nvPicPr>
          <p:cNvPr id="9" name="Picture 8" descr="A graph of different colored squares&#10;&#10;Description automatically generated">
            <a:extLst>
              <a:ext uri="{FF2B5EF4-FFF2-40B4-BE49-F238E27FC236}">
                <a16:creationId xmlns:a16="http://schemas.microsoft.com/office/drawing/2014/main" id="{20C00383-73E5-8FF1-A517-FDF30D5996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7128" y="5656147"/>
            <a:ext cx="424736" cy="292174"/>
          </a:xfrm>
          <a:prstGeom prst="rect">
            <a:avLst/>
          </a:prstGeom>
        </p:spPr>
      </p:pic>
      <p:sp>
        <p:nvSpPr>
          <p:cNvPr id="10" name="TextBox 9">
            <a:extLst>
              <a:ext uri="{FF2B5EF4-FFF2-40B4-BE49-F238E27FC236}">
                <a16:creationId xmlns:a16="http://schemas.microsoft.com/office/drawing/2014/main" id="{E7A19B00-3A30-F31A-F79C-3FDA8D3B52F8}"/>
              </a:ext>
            </a:extLst>
          </p:cNvPr>
          <p:cNvSpPr txBox="1"/>
          <p:nvPr/>
        </p:nvSpPr>
        <p:spPr>
          <a:xfrm>
            <a:off x="2160165" y="5025006"/>
            <a:ext cx="104443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185024"/>
                </a:solidFill>
                <a:effectLst/>
                <a:uLnTx/>
                <a:uFillTx/>
                <a:latin typeface="Calibri"/>
                <a:ea typeface="+mn-ea"/>
                <a:cs typeface="+mn-cs"/>
              </a:rPr>
              <a:t>Australia</a:t>
            </a:r>
            <a:endParaRPr kumimoji="0" lang="en-AU" sz="1800" b="0" i="0" u="none" strike="noStrike" kern="1200" cap="none" spc="0" normalizeH="0" baseline="0" noProof="0" dirty="0">
              <a:ln>
                <a:noFill/>
              </a:ln>
              <a:solidFill>
                <a:srgbClr val="185024"/>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11B29878-297E-020F-06BB-716A176BED02}"/>
              </a:ext>
            </a:extLst>
          </p:cNvPr>
          <p:cNvCxnSpPr>
            <a:cxnSpLocks/>
          </p:cNvCxnSpPr>
          <p:nvPr/>
        </p:nvCxnSpPr>
        <p:spPr bwMode="auto">
          <a:xfrm flipH="1">
            <a:off x="2358854" y="5297650"/>
            <a:ext cx="128478" cy="633895"/>
          </a:xfrm>
          <a:prstGeom prst="straightConnector1">
            <a:avLst/>
          </a:prstGeom>
          <a:solidFill>
            <a:schemeClr val="accent1"/>
          </a:solidFill>
          <a:ln w="19050" cap="flat" cmpd="sng" algn="ctr">
            <a:solidFill>
              <a:schemeClr val="accent6">
                <a:lumMod val="75000"/>
              </a:schemeClr>
            </a:solidFill>
            <a:prstDash val="solid"/>
            <a:round/>
            <a:headEnd type="none" w="med" len="med"/>
            <a:tailEnd type="triangle"/>
          </a:ln>
          <a:effectLst/>
        </p:spPr>
      </p:cxnSp>
    </p:spTree>
    <p:extLst>
      <p:ext uri="{BB962C8B-B14F-4D97-AF65-F5344CB8AC3E}">
        <p14:creationId xmlns:p14="http://schemas.microsoft.com/office/powerpoint/2010/main" val="79969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000"/>
                                        <p:tgtEl>
                                          <p:spTgt spid="10"/>
                                        </p:tgtEl>
                                      </p:cBhvr>
                                    </p:animEffect>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E1F0C-08BB-A5A1-5826-044D1CA222D0}"/>
            </a:ext>
          </a:extLst>
        </p:cNvPr>
        <p:cNvGrpSpPr/>
        <p:nvPr/>
      </p:nvGrpSpPr>
      <p:grpSpPr>
        <a:xfrm>
          <a:off x="0" y="0"/>
          <a:ext cx="0" cy="0"/>
          <a:chOff x="0" y="0"/>
          <a:chExt cx="0" cy="0"/>
        </a:xfrm>
      </p:grpSpPr>
      <p:pic>
        <p:nvPicPr>
          <p:cNvPr id="4" name="Picture 3" descr="A newspaper article with a group of people holding signs&#10;&#10;Description automatically generated">
            <a:extLst>
              <a:ext uri="{FF2B5EF4-FFF2-40B4-BE49-F238E27FC236}">
                <a16:creationId xmlns:a16="http://schemas.microsoft.com/office/drawing/2014/main" id="{30FA6246-343A-0F02-B922-D2ABB16E26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6" y="0"/>
            <a:ext cx="5036112" cy="6858000"/>
          </a:xfrm>
          <a:prstGeom prst="rect">
            <a:avLst/>
          </a:prstGeom>
        </p:spPr>
      </p:pic>
      <p:pic>
        <p:nvPicPr>
          <p:cNvPr id="10" name="Picture 9" descr="A magazine cover with a globe of plants&#10;&#10;Description automatically generated">
            <a:extLst>
              <a:ext uri="{FF2B5EF4-FFF2-40B4-BE49-F238E27FC236}">
                <a16:creationId xmlns:a16="http://schemas.microsoft.com/office/drawing/2014/main" id="{05B165F0-F91B-9747-96D7-C5255DF214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4242" y="168118"/>
            <a:ext cx="3794932" cy="5028285"/>
          </a:xfrm>
          <a:prstGeom prst="rect">
            <a:avLst/>
          </a:prstGeom>
        </p:spPr>
      </p:pic>
      <p:pic>
        <p:nvPicPr>
          <p:cNvPr id="8" name="Picture 7" descr="A screenshot of a graph&#10;&#10;Description automatically generated">
            <a:extLst>
              <a:ext uri="{FF2B5EF4-FFF2-40B4-BE49-F238E27FC236}">
                <a16:creationId xmlns:a16="http://schemas.microsoft.com/office/drawing/2014/main" id="{7ACAEF37-4E9A-E919-2C5D-FEBEA29263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0201" y="0"/>
            <a:ext cx="4440003" cy="6858000"/>
          </a:xfrm>
          <a:prstGeom prst="rect">
            <a:avLst/>
          </a:prstGeom>
        </p:spPr>
      </p:pic>
    </p:spTree>
    <p:extLst>
      <p:ext uri="{BB962C8B-B14F-4D97-AF65-F5344CB8AC3E}">
        <p14:creationId xmlns:p14="http://schemas.microsoft.com/office/powerpoint/2010/main" val="175043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994DB-4C81-8E4F-BD25-8397C637BEBC}"/>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2D904CE-406E-1294-3415-740DEBCBC6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996836" cy="6858000"/>
          </a:xfrm>
          <a:prstGeom prst="rect">
            <a:avLst/>
          </a:prstGeom>
        </p:spPr>
      </p:pic>
      <p:sp>
        <p:nvSpPr>
          <p:cNvPr id="4" name="TextBox 3">
            <a:extLst>
              <a:ext uri="{FF2B5EF4-FFF2-40B4-BE49-F238E27FC236}">
                <a16:creationId xmlns:a16="http://schemas.microsoft.com/office/drawing/2014/main" id="{199F3F66-ED12-3421-8C5B-904324570998}"/>
              </a:ext>
            </a:extLst>
          </p:cNvPr>
          <p:cNvSpPr txBox="1"/>
          <p:nvPr/>
        </p:nvSpPr>
        <p:spPr>
          <a:xfrm>
            <a:off x="5996836" y="36576"/>
            <a:ext cx="3100138" cy="6709529"/>
          </a:xfrm>
          <a:prstGeom prst="rect">
            <a:avLst/>
          </a:prstGeom>
          <a:noFill/>
        </p:spPr>
        <p:txBody>
          <a:bodyPr wrap="square" rtlCol="0">
            <a:spAutoFit/>
          </a:bodyPr>
          <a:lstStyle/>
          <a:p>
            <a:pPr>
              <a:lnSpc>
                <a:spcPct val="150000"/>
              </a:lnSpc>
            </a:pPr>
            <a:r>
              <a:rPr lang="en-US" sz="2000" b="1" i="0" u="none" strike="noStrike" baseline="0" dirty="0">
                <a:latin typeface="Shaker 2 Lancet"/>
              </a:rPr>
              <a:t>Interpretation</a:t>
            </a:r>
            <a:r>
              <a:rPr lang="en-US" sz="2000" i="0" u="none" strike="noStrike" baseline="0" dirty="0">
                <a:latin typeface="Shaker 2 Lancet"/>
              </a:rPr>
              <a:t> </a:t>
            </a:r>
          </a:p>
          <a:p>
            <a:r>
              <a:rPr lang="en-US" sz="2000" i="0" u="none" strike="noStrike" baseline="0" dirty="0">
                <a:latin typeface="ScalaLancetPro"/>
              </a:rPr>
              <a:t>Climate anxiety and dissatisfaction with government responses are widespread in children and young people in countries across the world and impact their daily functioning. A perceived failure by governments to respond to the climate crisis is associated with increased distress. There is an urgent need for further research into the emotional impact of climate change on children and young people and for </a:t>
            </a:r>
            <a:r>
              <a:rPr lang="en-US" sz="2000" i="0" u="sng" strike="noStrike" baseline="0" dirty="0">
                <a:latin typeface="ScalaLancetPro"/>
              </a:rPr>
              <a:t>governments to validate their distress by taking urgent action on climate change</a:t>
            </a:r>
            <a:r>
              <a:rPr lang="en-US" sz="2000" i="0" u="none" strike="noStrike" baseline="0" dirty="0">
                <a:latin typeface="ScalaLancetPro"/>
              </a:rPr>
              <a:t>. </a:t>
            </a:r>
            <a:endParaRPr lang="en-AU" sz="2000" dirty="0"/>
          </a:p>
        </p:txBody>
      </p:sp>
    </p:spTree>
    <p:extLst>
      <p:ext uri="{BB962C8B-B14F-4D97-AF65-F5344CB8AC3E}">
        <p14:creationId xmlns:p14="http://schemas.microsoft.com/office/powerpoint/2010/main" val="1420490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FB2C-694A-9E03-19C0-66BCB46A0F23}"/>
            </a:ext>
          </a:extLst>
        </p:cNvPr>
        <p:cNvGrpSpPr/>
        <p:nvPr/>
      </p:nvGrpSpPr>
      <p:grpSpPr>
        <a:xfrm>
          <a:off x="0" y="0"/>
          <a:ext cx="0" cy="0"/>
          <a:chOff x="0" y="0"/>
          <a:chExt cx="0" cy="0"/>
        </a:xfrm>
      </p:grpSpPr>
      <p:pic>
        <p:nvPicPr>
          <p:cNvPr id="3" name="Picture 2" descr="A close-up of a newspaper&#10;&#10;Description automatically generated">
            <a:extLst>
              <a:ext uri="{FF2B5EF4-FFF2-40B4-BE49-F238E27FC236}">
                <a16:creationId xmlns:a16="http://schemas.microsoft.com/office/drawing/2014/main" id="{36BF0453-9E08-4BCA-FD94-2B040738EF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512526" cy="6858000"/>
          </a:xfrm>
          <a:prstGeom prst="rect">
            <a:avLst/>
          </a:prstGeom>
        </p:spPr>
      </p:pic>
      <p:pic>
        <p:nvPicPr>
          <p:cNvPr id="5" name="Picture 4" descr="A close-up of a newspaper&#10;&#10;Description automatically generated">
            <a:extLst>
              <a:ext uri="{FF2B5EF4-FFF2-40B4-BE49-F238E27FC236}">
                <a16:creationId xmlns:a16="http://schemas.microsoft.com/office/drawing/2014/main" id="{82833836-2D5B-27B5-638E-A4E540BEEAF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260" y="0"/>
            <a:ext cx="4781006" cy="6858000"/>
          </a:xfrm>
          <a:prstGeom prst="rect">
            <a:avLst/>
          </a:prstGeom>
        </p:spPr>
      </p:pic>
      <p:pic>
        <p:nvPicPr>
          <p:cNvPr id="7" name="Picture 6" descr="A close-up of a newspaper&#10;&#10;Description automatically generated">
            <a:extLst>
              <a:ext uri="{FF2B5EF4-FFF2-40B4-BE49-F238E27FC236}">
                <a16:creationId xmlns:a16="http://schemas.microsoft.com/office/drawing/2014/main" id="{5A5E1118-4996-68F4-3D18-8D93ABE071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6477" y="0"/>
            <a:ext cx="5564777" cy="6858000"/>
          </a:xfrm>
          <a:prstGeom prst="rect">
            <a:avLst/>
          </a:prstGeom>
        </p:spPr>
      </p:pic>
      <p:pic>
        <p:nvPicPr>
          <p:cNvPr id="9" name="Picture 8" descr="A close-up of a newspaper&#10;&#10;Description automatically generated">
            <a:extLst>
              <a:ext uri="{FF2B5EF4-FFF2-40B4-BE49-F238E27FC236}">
                <a16:creationId xmlns:a16="http://schemas.microsoft.com/office/drawing/2014/main" id="{F9FAB8C8-9505-3F24-EC1D-57F484BF018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23974" y="0"/>
            <a:ext cx="5610497" cy="6858000"/>
          </a:xfrm>
          <a:prstGeom prst="rect">
            <a:avLst/>
          </a:prstGeom>
        </p:spPr>
      </p:pic>
      <p:pic>
        <p:nvPicPr>
          <p:cNvPr id="11" name="Picture 10" descr="A table of numbers and letters&#10;&#10;Description automatically generated">
            <a:extLst>
              <a:ext uri="{FF2B5EF4-FFF2-40B4-BE49-F238E27FC236}">
                <a16:creationId xmlns:a16="http://schemas.microsoft.com/office/drawing/2014/main" id="{6E3DE958-D772-AAB3-1B2A-3B25CD8EFE9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00615" y="0"/>
            <a:ext cx="4728754" cy="6858000"/>
          </a:xfrm>
          <a:prstGeom prst="rect">
            <a:avLst/>
          </a:prstGeom>
        </p:spPr>
      </p:pic>
      <p:pic>
        <p:nvPicPr>
          <p:cNvPr id="13" name="Picture 12" descr="A close-up of a document&#10;&#10;Description automatically generated">
            <a:extLst>
              <a:ext uri="{FF2B5EF4-FFF2-40B4-BE49-F238E27FC236}">
                <a16:creationId xmlns:a16="http://schemas.microsoft.com/office/drawing/2014/main" id="{039DFF87-53A5-364A-3EE1-DEAF73D8942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10394" y="0"/>
            <a:ext cx="4604657" cy="6858000"/>
          </a:xfrm>
          <a:prstGeom prst="rect">
            <a:avLst/>
          </a:prstGeom>
        </p:spPr>
      </p:pic>
      <p:pic>
        <p:nvPicPr>
          <p:cNvPr id="15" name="Picture 14" descr="A close-up of a table&#10;&#10;Description automatically generated">
            <a:extLst>
              <a:ext uri="{FF2B5EF4-FFF2-40B4-BE49-F238E27FC236}">
                <a16:creationId xmlns:a16="http://schemas.microsoft.com/office/drawing/2014/main" id="{D08F7CA6-0338-DA7D-2BEE-69050109B63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157103" y="0"/>
            <a:ext cx="4676503" cy="6858000"/>
          </a:xfrm>
          <a:prstGeom prst="rect">
            <a:avLst/>
          </a:prstGeom>
        </p:spPr>
      </p:pic>
      <p:pic>
        <p:nvPicPr>
          <p:cNvPr id="17" name="Picture 16" descr="A close-up of a newspaper&#10;&#10;Description automatically generated">
            <a:extLst>
              <a:ext uri="{FF2B5EF4-FFF2-40B4-BE49-F238E27FC236}">
                <a16:creationId xmlns:a16="http://schemas.microsoft.com/office/drawing/2014/main" id="{B269F227-965A-378F-346D-7B33F882179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60140" y="0"/>
            <a:ext cx="4676503" cy="6858000"/>
          </a:xfrm>
          <a:prstGeom prst="rect">
            <a:avLst/>
          </a:prstGeom>
        </p:spPr>
      </p:pic>
      <p:pic>
        <p:nvPicPr>
          <p:cNvPr id="19" name="Picture 18" descr="A close-up of a newspaper&#10;&#10;Description automatically generated">
            <a:extLst>
              <a:ext uri="{FF2B5EF4-FFF2-40B4-BE49-F238E27FC236}">
                <a16:creationId xmlns:a16="http://schemas.microsoft.com/office/drawing/2014/main" id="{A2EF34A6-C3A1-E7C7-A3C5-593C51641755}"/>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891331" y="0"/>
            <a:ext cx="4748349" cy="6858000"/>
          </a:xfrm>
          <a:prstGeom prst="rect">
            <a:avLst/>
          </a:prstGeom>
        </p:spPr>
      </p:pic>
      <p:pic>
        <p:nvPicPr>
          <p:cNvPr id="21" name="Picture 20" descr="A close-up of a newspaper&#10;&#10;Description automatically generated">
            <a:extLst>
              <a:ext uri="{FF2B5EF4-FFF2-40B4-BE49-F238E27FC236}">
                <a16:creationId xmlns:a16="http://schemas.microsoft.com/office/drawing/2014/main" id="{38E21E17-5DFB-DEA3-2AD7-A5F9F5EA374D}"/>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097118" y="0"/>
            <a:ext cx="4715691" cy="6858000"/>
          </a:xfrm>
          <a:prstGeom prst="rect">
            <a:avLst/>
          </a:prstGeom>
        </p:spPr>
      </p:pic>
      <p:pic>
        <p:nvPicPr>
          <p:cNvPr id="23" name="Picture 22" descr="A page of a paper with text&#10;&#10;Description automatically generated">
            <a:extLst>
              <a:ext uri="{FF2B5EF4-FFF2-40B4-BE49-F238E27FC236}">
                <a16:creationId xmlns:a16="http://schemas.microsoft.com/office/drawing/2014/main" id="{06F8C625-14F1-6129-C0D0-3AFD106298DD}"/>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376057" y="5227"/>
            <a:ext cx="4767943" cy="6858000"/>
          </a:xfrm>
          <a:prstGeom prst="rect">
            <a:avLst/>
          </a:prstGeom>
        </p:spPr>
      </p:pic>
    </p:spTree>
    <p:extLst>
      <p:ext uri="{BB962C8B-B14F-4D97-AF65-F5344CB8AC3E}">
        <p14:creationId xmlns:p14="http://schemas.microsoft.com/office/powerpoint/2010/main" val="21642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nodeType="after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nodeType="afterEffect">
                                  <p:stCondLst>
                                    <p:cond delay="5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2" fill="hold" nodeType="after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2" fill="hold" nodeType="afterEffect">
                                  <p:stCondLst>
                                    <p:cond delay="50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ID="2" presetClass="entr" presetSubtype="2" fill="hold" nodeType="after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ID="2" presetClass="entr" presetSubtype="2" fill="hold" nodeType="afterEffect">
                                  <p:stCondLst>
                                    <p:cond delay="50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1+#ppt_w/2"/>
                                          </p:val>
                                        </p:tav>
                                        <p:tav tm="100000">
                                          <p:val>
                                            <p:strVal val="#ppt_x"/>
                                          </p:val>
                                        </p:tav>
                                      </p:tavLst>
                                    </p:anim>
                                    <p:anim calcmode="lin" valueType="num">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par>
                          <p:cTn id="54" fill="hold">
                            <p:stCondLst>
                              <p:cond delay="10000"/>
                            </p:stCondLst>
                            <p:childTnLst>
                              <p:par>
                                <p:cTn id="55" presetID="2" presetClass="entr" presetSubtype="2" fill="hold" nodeType="afterEffect">
                                  <p:stCondLst>
                                    <p:cond delay="50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1+#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E22A1-A992-8812-D1E6-CB1FC61CD7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C24327-524E-CD8A-D715-824CC89A6F4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96773" y="0"/>
            <a:ext cx="7407039" cy="6857999"/>
          </a:xfrm>
          <a:prstGeom prst="rect">
            <a:avLst/>
          </a:prstGeom>
        </p:spPr>
      </p:pic>
      <p:pic>
        <p:nvPicPr>
          <p:cNvPr id="5" name="Picture 4">
            <a:extLst>
              <a:ext uri="{FF2B5EF4-FFF2-40B4-BE49-F238E27FC236}">
                <a16:creationId xmlns:a16="http://schemas.microsoft.com/office/drawing/2014/main" id="{4ECFD93F-3482-00CE-BA99-11F363A6BBE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9144000" cy="3074565"/>
          </a:xfrm>
          <a:prstGeom prst="rect">
            <a:avLst/>
          </a:prstGeom>
        </p:spPr>
      </p:pic>
      <p:pic>
        <p:nvPicPr>
          <p:cNvPr id="7" name="Picture 6">
            <a:extLst>
              <a:ext uri="{FF2B5EF4-FFF2-40B4-BE49-F238E27FC236}">
                <a16:creationId xmlns:a16="http://schemas.microsoft.com/office/drawing/2014/main" id="{BDAF3953-33C3-6026-3309-086D4BC1FA7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559" y="2338552"/>
            <a:ext cx="9143999" cy="4519448"/>
          </a:xfrm>
          <a:prstGeom prst="rect">
            <a:avLst/>
          </a:prstGeom>
        </p:spPr>
      </p:pic>
    </p:spTree>
    <p:extLst>
      <p:ext uri="{BB962C8B-B14F-4D97-AF65-F5344CB8AC3E}">
        <p14:creationId xmlns:p14="http://schemas.microsoft.com/office/powerpoint/2010/main" val="3727033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1842" y="1727"/>
            <a:ext cx="9140313" cy="6854543"/>
          </a:xfrm>
          <a:prstGeom prst="rect">
            <a:avLst/>
          </a:prstGeom>
        </p:spPr>
      </p:pic>
      <p:sp>
        <p:nvSpPr>
          <p:cNvPr id="4" name="Arrow: Down 3">
            <a:extLst>
              <a:ext uri="{FF2B5EF4-FFF2-40B4-BE49-F238E27FC236}">
                <a16:creationId xmlns:a16="http://schemas.microsoft.com/office/drawing/2014/main" id="{859D5210-ABA2-4E4D-89DF-75F6E2D38CC7}"/>
              </a:ext>
            </a:extLst>
          </p:cNvPr>
          <p:cNvSpPr/>
          <p:nvPr/>
        </p:nvSpPr>
        <p:spPr bwMode="auto">
          <a:xfrm flipV="1">
            <a:off x="5940152" y="188640"/>
            <a:ext cx="576064" cy="1440160"/>
          </a:xfrm>
          <a:prstGeom prst="down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03584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7E723-87A9-C795-148F-4E9F43C60363}"/>
            </a:ext>
          </a:extLst>
        </p:cNvPr>
        <p:cNvGrpSpPr/>
        <p:nvPr/>
      </p:nvGrpSpPr>
      <p:grpSpPr>
        <a:xfrm>
          <a:off x="0" y="0"/>
          <a:ext cx="0" cy="0"/>
          <a:chOff x="0" y="0"/>
          <a:chExt cx="0" cy="0"/>
        </a:xfrm>
      </p:grpSpPr>
      <p:pic>
        <p:nvPicPr>
          <p:cNvPr id="9" name="Picture 8" descr="A graph with numbers and text&#10;&#10;Description automatically generated">
            <a:extLst>
              <a:ext uri="{FF2B5EF4-FFF2-40B4-BE49-F238E27FC236}">
                <a16:creationId xmlns:a16="http://schemas.microsoft.com/office/drawing/2014/main" id="{DB02C954-0832-A7FB-C073-115F5AC1D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28" y="0"/>
            <a:ext cx="6399602" cy="6858000"/>
          </a:xfrm>
          <a:prstGeom prst="rect">
            <a:avLst/>
          </a:prstGeom>
        </p:spPr>
      </p:pic>
      <p:sp>
        <p:nvSpPr>
          <p:cNvPr id="10" name="TextBox 9">
            <a:extLst>
              <a:ext uri="{FF2B5EF4-FFF2-40B4-BE49-F238E27FC236}">
                <a16:creationId xmlns:a16="http://schemas.microsoft.com/office/drawing/2014/main" id="{B35CF203-5D5C-D5A8-E7ED-D18E6C37647A}"/>
              </a:ext>
            </a:extLst>
          </p:cNvPr>
          <p:cNvSpPr txBox="1"/>
          <p:nvPr/>
        </p:nvSpPr>
        <p:spPr>
          <a:xfrm>
            <a:off x="6609806" y="1342862"/>
            <a:ext cx="2246811" cy="1477328"/>
          </a:xfrm>
          <a:prstGeom prst="rect">
            <a:avLst/>
          </a:prstGeom>
          <a:noFill/>
        </p:spPr>
        <p:txBody>
          <a:bodyPr wrap="square" rtlCol="0">
            <a:spAutoFit/>
          </a:bodyPr>
          <a:lstStyle/>
          <a:p>
            <a:r>
              <a:rPr lang="en-AU" dirty="0"/>
              <a:t>Perhaps curiously the “Impact on functioning” seems less in the more developed nations?</a:t>
            </a:r>
          </a:p>
        </p:txBody>
      </p:sp>
    </p:spTree>
    <p:extLst>
      <p:ext uri="{BB962C8B-B14F-4D97-AF65-F5344CB8AC3E}">
        <p14:creationId xmlns:p14="http://schemas.microsoft.com/office/powerpoint/2010/main" val="383020217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7C1ED-DBD7-47B9-F15E-DB8A4A4E7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57387-A84A-83D9-F00D-A39A209EDBEF}"/>
              </a:ext>
            </a:extLst>
          </p:cNvPr>
          <p:cNvSpPr>
            <a:spLocks noGrp="1"/>
          </p:cNvSpPr>
          <p:nvPr>
            <p:ph type="title"/>
          </p:nvPr>
        </p:nvSpPr>
        <p:spPr>
          <a:xfrm>
            <a:off x="381321" y="96043"/>
            <a:ext cx="8510588" cy="797385"/>
          </a:xfrm>
        </p:spPr>
        <p:txBody>
          <a:bodyPr/>
          <a:lstStyle/>
          <a:p>
            <a:r>
              <a:rPr lang="en-AU" dirty="0"/>
              <a:t>So what’s happening in education</a:t>
            </a:r>
          </a:p>
        </p:txBody>
      </p:sp>
      <p:sp>
        <p:nvSpPr>
          <p:cNvPr id="3" name="Content Placeholder 2">
            <a:extLst>
              <a:ext uri="{FF2B5EF4-FFF2-40B4-BE49-F238E27FC236}">
                <a16:creationId xmlns:a16="http://schemas.microsoft.com/office/drawing/2014/main" id="{9E2D6F9E-CE97-C74D-1A99-D092857D81E8}"/>
              </a:ext>
            </a:extLst>
          </p:cNvPr>
          <p:cNvSpPr>
            <a:spLocks noGrp="1"/>
          </p:cNvSpPr>
          <p:nvPr>
            <p:ph idx="1"/>
          </p:nvPr>
        </p:nvSpPr>
        <p:spPr>
          <a:xfrm>
            <a:off x="301625" y="1010874"/>
            <a:ext cx="8540750" cy="5088302"/>
          </a:xfrm>
        </p:spPr>
        <p:txBody>
          <a:bodyPr/>
          <a:lstStyle/>
          <a:p>
            <a:r>
              <a:rPr lang="en-AU" dirty="0"/>
              <a:t>Not a lot of resources on this! (Although a fair bit of “waffle”)</a:t>
            </a:r>
          </a:p>
          <a:p>
            <a:r>
              <a:rPr lang="en-AU" dirty="0"/>
              <a:t>A couple of good books (but $$)</a:t>
            </a:r>
          </a:p>
        </p:txBody>
      </p:sp>
      <p:pic>
        <p:nvPicPr>
          <p:cNvPr id="5" name="Picture 4" descr="A cover of a book&#10;&#10;Description automatically generated">
            <a:extLst>
              <a:ext uri="{FF2B5EF4-FFF2-40B4-BE49-F238E27FC236}">
                <a16:creationId xmlns:a16="http://schemas.microsoft.com/office/drawing/2014/main" id="{36EA915C-1989-23F8-8DFB-F2619A10BB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475" y="2666026"/>
            <a:ext cx="3192696" cy="4139536"/>
          </a:xfrm>
          <a:prstGeom prst="rect">
            <a:avLst/>
          </a:prstGeom>
        </p:spPr>
      </p:pic>
      <p:pic>
        <p:nvPicPr>
          <p:cNvPr id="7" name="Picture 6" descr="A book cover with a tree and grass&#10;&#10;Description automatically generated">
            <a:extLst>
              <a:ext uri="{FF2B5EF4-FFF2-40B4-BE49-F238E27FC236}">
                <a16:creationId xmlns:a16="http://schemas.microsoft.com/office/drawing/2014/main" id="{F46D2256-C429-2631-3B51-2BEA7F10DF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2610" y="2667699"/>
            <a:ext cx="2782378" cy="4137863"/>
          </a:xfrm>
          <a:prstGeom prst="rect">
            <a:avLst/>
          </a:prstGeom>
        </p:spPr>
      </p:pic>
      <p:sp>
        <p:nvSpPr>
          <p:cNvPr id="8" name="TextBox 7">
            <a:extLst>
              <a:ext uri="{FF2B5EF4-FFF2-40B4-BE49-F238E27FC236}">
                <a16:creationId xmlns:a16="http://schemas.microsoft.com/office/drawing/2014/main" id="{4565962A-FD70-CB45-0FF9-03690205957F}"/>
              </a:ext>
            </a:extLst>
          </p:cNvPr>
          <p:cNvSpPr txBox="1"/>
          <p:nvPr/>
        </p:nvSpPr>
        <p:spPr>
          <a:xfrm>
            <a:off x="6631498" y="6283092"/>
            <a:ext cx="237408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Calibri"/>
                <a:ea typeface="+mn-ea"/>
                <a:cs typeface="+mn-cs"/>
              </a:rPr>
              <a:t>Links to them in the notes</a:t>
            </a:r>
          </a:p>
        </p:txBody>
      </p:sp>
    </p:spTree>
    <p:extLst>
      <p:ext uri="{BB962C8B-B14F-4D97-AF65-F5344CB8AC3E}">
        <p14:creationId xmlns:p14="http://schemas.microsoft.com/office/powerpoint/2010/main" val="28994819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71CF-080A-D9CD-537F-53C59A385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0EC4F-42D2-7B9E-97D7-156C86D0C543}"/>
              </a:ext>
            </a:extLst>
          </p:cNvPr>
          <p:cNvSpPr>
            <a:spLocks noGrp="1"/>
          </p:cNvSpPr>
          <p:nvPr>
            <p:ph type="title"/>
          </p:nvPr>
        </p:nvSpPr>
        <p:spPr>
          <a:xfrm>
            <a:off x="301625" y="228601"/>
            <a:ext cx="6896129" cy="702578"/>
          </a:xfrm>
        </p:spPr>
        <p:txBody>
          <a:bodyPr/>
          <a:lstStyle/>
          <a:p>
            <a:r>
              <a:rPr lang="en-AU" sz="3600" dirty="0"/>
              <a:t>From Children and Climate Change:</a:t>
            </a:r>
          </a:p>
        </p:txBody>
      </p:sp>
      <p:sp>
        <p:nvSpPr>
          <p:cNvPr id="3" name="Content Placeholder 2">
            <a:extLst>
              <a:ext uri="{FF2B5EF4-FFF2-40B4-BE49-F238E27FC236}">
                <a16:creationId xmlns:a16="http://schemas.microsoft.com/office/drawing/2014/main" id="{B98404D9-18EA-23FC-2FD0-D3B0D17A5343}"/>
              </a:ext>
            </a:extLst>
          </p:cNvPr>
          <p:cNvSpPr>
            <a:spLocks noGrp="1"/>
          </p:cNvSpPr>
          <p:nvPr>
            <p:ph idx="1"/>
          </p:nvPr>
        </p:nvSpPr>
        <p:spPr>
          <a:xfrm>
            <a:off x="301625" y="1447102"/>
            <a:ext cx="8540750" cy="4652074"/>
          </a:xfrm>
        </p:spPr>
        <p:txBody>
          <a:bodyPr/>
          <a:lstStyle/>
          <a:p>
            <a:r>
              <a:rPr lang="en-AU" dirty="0"/>
              <a:t>The different responses to climate change</a:t>
            </a:r>
          </a:p>
          <a:p>
            <a:pPr>
              <a:lnSpc>
                <a:spcPct val="150000"/>
              </a:lnSpc>
            </a:pPr>
            <a:r>
              <a:rPr lang="en-AU" dirty="0"/>
              <a:t>“Emotion focussed coping”   </a:t>
            </a:r>
          </a:p>
          <a:p>
            <a:pPr>
              <a:lnSpc>
                <a:spcPct val="150000"/>
              </a:lnSpc>
            </a:pPr>
            <a:r>
              <a:rPr lang="en-AU" dirty="0"/>
              <a:t>“Problem focussed coping”</a:t>
            </a:r>
          </a:p>
          <a:p>
            <a:pPr>
              <a:lnSpc>
                <a:spcPct val="150000"/>
              </a:lnSpc>
            </a:pPr>
            <a:r>
              <a:rPr lang="en-AU" dirty="0"/>
              <a:t>“Meaning focussed coping” </a:t>
            </a:r>
          </a:p>
        </p:txBody>
      </p:sp>
      <p:pic>
        <p:nvPicPr>
          <p:cNvPr id="11" name="Graphic 10">
            <a:extLst>
              <a:ext uri="{FF2B5EF4-FFF2-40B4-BE49-F238E27FC236}">
                <a16:creationId xmlns:a16="http://schemas.microsoft.com/office/drawing/2014/main" id="{3E6792DC-3F0C-9B06-9371-E65AD1D993C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8724" y="2000661"/>
            <a:ext cx="666576" cy="666576"/>
          </a:xfrm>
          <a:prstGeom prst="rect">
            <a:avLst/>
          </a:prstGeom>
        </p:spPr>
      </p:pic>
      <p:pic>
        <p:nvPicPr>
          <p:cNvPr id="13" name="Picture 12" descr="A yellow face with black background&#10;&#10;Description automatically generated">
            <a:extLst>
              <a:ext uri="{FF2B5EF4-FFF2-40B4-BE49-F238E27FC236}">
                <a16:creationId xmlns:a16="http://schemas.microsoft.com/office/drawing/2014/main" id="{1D611CF0-1C02-430A-EB70-6528EC4F44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3020" y="2909744"/>
            <a:ext cx="670026" cy="693639"/>
          </a:xfrm>
          <a:prstGeom prst="rect">
            <a:avLst/>
          </a:prstGeom>
        </p:spPr>
      </p:pic>
      <p:pic>
        <p:nvPicPr>
          <p:cNvPr id="15" name="Picture 14" descr="A yellow emoji with glasses&#10;&#10;Description automatically generated">
            <a:extLst>
              <a:ext uri="{FF2B5EF4-FFF2-40B4-BE49-F238E27FC236}">
                <a16:creationId xmlns:a16="http://schemas.microsoft.com/office/drawing/2014/main" id="{082FB117-1A8A-CBCD-6A91-5E7F325A08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8185" y="3845890"/>
            <a:ext cx="767115" cy="753131"/>
          </a:xfrm>
          <a:prstGeom prst="rect">
            <a:avLst/>
          </a:prstGeom>
        </p:spPr>
      </p:pic>
      <p:pic>
        <p:nvPicPr>
          <p:cNvPr id="16" name="Picture 15" descr="A cover of a book&#10;&#10;Description automatically generated">
            <a:extLst>
              <a:ext uri="{FF2B5EF4-FFF2-40B4-BE49-F238E27FC236}">
                <a16:creationId xmlns:a16="http://schemas.microsoft.com/office/drawing/2014/main" id="{7EC3DE7D-B3A3-2B41-31B0-67F4493B48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1820" y="62917"/>
            <a:ext cx="978608" cy="1268828"/>
          </a:xfrm>
          <a:prstGeom prst="rect">
            <a:avLst/>
          </a:prstGeom>
        </p:spPr>
      </p:pic>
    </p:spTree>
    <p:extLst>
      <p:ext uri="{BB962C8B-B14F-4D97-AF65-F5344CB8AC3E}">
        <p14:creationId xmlns:p14="http://schemas.microsoft.com/office/powerpoint/2010/main" val="309053859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D61F3-37CB-6B1C-0D02-397605C66D1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084B8BE-F267-3242-21AE-7A75B2A54D66}"/>
              </a:ext>
            </a:extLst>
          </p:cNvPr>
          <p:cNvSpPr>
            <a:spLocks noGrp="1"/>
          </p:cNvSpPr>
          <p:nvPr>
            <p:ph type="title"/>
          </p:nvPr>
        </p:nvSpPr>
        <p:spPr>
          <a:xfrm>
            <a:off x="301625" y="228601"/>
            <a:ext cx="6896129" cy="702578"/>
          </a:xfrm>
        </p:spPr>
        <p:txBody>
          <a:bodyPr/>
          <a:lstStyle/>
          <a:p>
            <a:r>
              <a:rPr lang="en-AU" sz="3600" dirty="0"/>
              <a:t>From Children and Climate Change:</a:t>
            </a:r>
          </a:p>
        </p:txBody>
      </p:sp>
      <p:sp>
        <p:nvSpPr>
          <p:cNvPr id="3" name="Content Placeholder 2">
            <a:extLst>
              <a:ext uri="{FF2B5EF4-FFF2-40B4-BE49-F238E27FC236}">
                <a16:creationId xmlns:a16="http://schemas.microsoft.com/office/drawing/2014/main" id="{C88607B1-7E56-B9EA-9018-2029BCB442DC}"/>
              </a:ext>
            </a:extLst>
          </p:cNvPr>
          <p:cNvSpPr>
            <a:spLocks noGrp="1"/>
          </p:cNvSpPr>
          <p:nvPr>
            <p:ph idx="1"/>
          </p:nvPr>
        </p:nvSpPr>
        <p:spPr>
          <a:xfrm>
            <a:off x="301625" y="1447102"/>
            <a:ext cx="8540750" cy="4652074"/>
          </a:xfrm>
        </p:spPr>
        <p:txBody>
          <a:bodyPr/>
          <a:lstStyle/>
          <a:p>
            <a:r>
              <a:rPr lang="en-AU" dirty="0"/>
              <a:t>The different responses to climate change</a:t>
            </a:r>
          </a:p>
          <a:p>
            <a:pPr>
              <a:lnSpc>
                <a:spcPct val="150000"/>
              </a:lnSpc>
            </a:pPr>
            <a:r>
              <a:rPr lang="en-AU" dirty="0"/>
              <a:t>“Emotion focussed coping”</a:t>
            </a:r>
          </a:p>
          <a:p>
            <a:pPr lvl="1"/>
            <a:r>
              <a:rPr lang="en-AU" dirty="0"/>
              <a:t>distraction</a:t>
            </a:r>
          </a:p>
          <a:p>
            <a:pPr lvl="1"/>
            <a:r>
              <a:rPr lang="en-AU" dirty="0"/>
              <a:t>avoidance</a:t>
            </a:r>
          </a:p>
          <a:p>
            <a:pPr lvl="1"/>
            <a:r>
              <a:rPr lang="en-AU" dirty="0"/>
              <a:t>change the subject, look elsewhere</a:t>
            </a:r>
          </a:p>
          <a:p>
            <a:r>
              <a:rPr lang="en-AU" dirty="0"/>
              <a:t>Helps avoid bad feelings</a:t>
            </a:r>
          </a:p>
          <a:p>
            <a:r>
              <a:rPr lang="en-AU" dirty="0"/>
              <a:t>But doesn’t help achieve anything useful   </a:t>
            </a:r>
          </a:p>
        </p:txBody>
      </p:sp>
      <p:pic>
        <p:nvPicPr>
          <p:cNvPr id="11" name="Graphic 10">
            <a:extLst>
              <a:ext uri="{FF2B5EF4-FFF2-40B4-BE49-F238E27FC236}">
                <a16:creationId xmlns:a16="http://schemas.microsoft.com/office/drawing/2014/main" id="{B869F2AD-7341-8EB5-AA60-618E2F8BF5D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25836" y="2172636"/>
            <a:ext cx="666576" cy="666576"/>
          </a:xfrm>
          <a:prstGeom prst="rect">
            <a:avLst/>
          </a:prstGeom>
        </p:spPr>
      </p:pic>
      <p:pic>
        <p:nvPicPr>
          <p:cNvPr id="4" name="Picture 3" descr="A cover of a book&#10;&#10;Description automatically generated">
            <a:extLst>
              <a:ext uri="{FF2B5EF4-FFF2-40B4-BE49-F238E27FC236}">
                <a16:creationId xmlns:a16="http://schemas.microsoft.com/office/drawing/2014/main" id="{9EEAA2C9-9CE8-D464-F567-B3B6660B33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1820" y="62917"/>
            <a:ext cx="978608" cy="1268828"/>
          </a:xfrm>
          <a:prstGeom prst="rect">
            <a:avLst/>
          </a:prstGeom>
        </p:spPr>
      </p:pic>
    </p:spTree>
    <p:extLst>
      <p:ext uri="{BB962C8B-B14F-4D97-AF65-F5344CB8AC3E}">
        <p14:creationId xmlns:p14="http://schemas.microsoft.com/office/powerpoint/2010/main" val="158867112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E343-139E-D36D-B1ED-8593043A24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113198F-81DC-8978-A994-63E6E68F6207}"/>
              </a:ext>
            </a:extLst>
          </p:cNvPr>
          <p:cNvSpPr>
            <a:spLocks noGrp="1"/>
          </p:cNvSpPr>
          <p:nvPr>
            <p:ph type="title"/>
          </p:nvPr>
        </p:nvSpPr>
        <p:spPr>
          <a:xfrm>
            <a:off x="301625" y="228601"/>
            <a:ext cx="6896129" cy="702578"/>
          </a:xfrm>
        </p:spPr>
        <p:txBody>
          <a:bodyPr/>
          <a:lstStyle/>
          <a:p>
            <a:r>
              <a:rPr lang="en-AU" sz="3600" dirty="0"/>
              <a:t>From Children and Climate Change:</a:t>
            </a:r>
          </a:p>
        </p:txBody>
      </p:sp>
      <p:sp>
        <p:nvSpPr>
          <p:cNvPr id="3" name="Content Placeholder 2">
            <a:extLst>
              <a:ext uri="{FF2B5EF4-FFF2-40B4-BE49-F238E27FC236}">
                <a16:creationId xmlns:a16="http://schemas.microsoft.com/office/drawing/2014/main" id="{3E2AAE90-3D98-AB68-7783-EC3AD6938476}"/>
              </a:ext>
            </a:extLst>
          </p:cNvPr>
          <p:cNvSpPr>
            <a:spLocks noGrp="1"/>
          </p:cNvSpPr>
          <p:nvPr>
            <p:ph idx="1"/>
          </p:nvPr>
        </p:nvSpPr>
        <p:spPr>
          <a:xfrm>
            <a:off x="301625" y="1447101"/>
            <a:ext cx="8540750" cy="5301841"/>
          </a:xfrm>
        </p:spPr>
        <p:txBody>
          <a:bodyPr/>
          <a:lstStyle/>
          <a:p>
            <a:r>
              <a:rPr lang="en-AU" dirty="0"/>
              <a:t>The different responses to climate change</a:t>
            </a:r>
          </a:p>
          <a:p>
            <a:pPr>
              <a:lnSpc>
                <a:spcPct val="150000"/>
              </a:lnSpc>
            </a:pPr>
            <a:r>
              <a:rPr lang="en-AU" dirty="0"/>
              <a:t>“Problem focussed coping”</a:t>
            </a:r>
          </a:p>
          <a:p>
            <a:pPr lvl="1"/>
            <a:r>
              <a:rPr lang="en-AU" dirty="0"/>
              <a:t>solve the problems causing the stress by individual action</a:t>
            </a:r>
          </a:p>
          <a:p>
            <a:pPr lvl="1"/>
            <a:r>
              <a:rPr lang="en-AU" dirty="0"/>
              <a:t>ride to school</a:t>
            </a:r>
          </a:p>
          <a:p>
            <a:pPr lvl="1"/>
            <a:r>
              <a:rPr lang="en-AU" dirty="0"/>
              <a:t>recycle etc.</a:t>
            </a:r>
          </a:p>
          <a:p>
            <a:r>
              <a:rPr lang="en-AU" dirty="0"/>
              <a:t>Feels better doing something </a:t>
            </a:r>
          </a:p>
          <a:p>
            <a:r>
              <a:rPr lang="en-AU" dirty="0"/>
              <a:t>But </a:t>
            </a:r>
            <a:r>
              <a:rPr lang="en-US" sz="3200" b="0" i="0" u="none" strike="noStrike" baseline="0" dirty="0">
                <a:latin typeface="Calibri" panose="020F0502020204030204" pitchFamily="34" charset="0"/>
              </a:rPr>
              <a:t>can lead to feelings of futility and reduced well-being</a:t>
            </a:r>
            <a:endParaRPr lang="en-AU" dirty="0"/>
          </a:p>
          <a:p>
            <a:pPr>
              <a:lnSpc>
                <a:spcPct val="150000"/>
              </a:lnSpc>
            </a:pPr>
            <a:endParaRPr lang="en-AU" dirty="0"/>
          </a:p>
        </p:txBody>
      </p:sp>
      <p:pic>
        <p:nvPicPr>
          <p:cNvPr id="13" name="Picture 12" descr="A yellow face with black background&#10;&#10;Description automatically generated">
            <a:extLst>
              <a:ext uri="{FF2B5EF4-FFF2-40B4-BE49-F238E27FC236}">
                <a16:creationId xmlns:a16="http://schemas.microsoft.com/office/drawing/2014/main" id="{79A425A8-FE65-6D67-C910-BD020EC9A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1742" y="2179902"/>
            <a:ext cx="670026" cy="693639"/>
          </a:xfrm>
          <a:prstGeom prst="rect">
            <a:avLst/>
          </a:prstGeom>
        </p:spPr>
      </p:pic>
      <p:pic>
        <p:nvPicPr>
          <p:cNvPr id="4" name="Picture 3" descr="A cover of a book&#10;&#10;Description automatically generated">
            <a:extLst>
              <a:ext uri="{FF2B5EF4-FFF2-40B4-BE49-F238E27FC236}">
                <a16:creationId xmlns:a16="http://schemas.microsoft.com/office/drawing/2014/main" id="{1EF37F57-9FF2-7E74-6E4C-E8177F5F1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820" y="62917"/>
            <a:ext cx="978608" cy="1268828"/>
          </a:xfrm>
          <a:prstGeom prst="rect">
            <a:avLst/>
          </a:prstGeom>
        </p:spPr>
      </p:pic>
    </p:spTree>
    <p:extLst>
      <p:ext uri="{BB962C8B-B14F-4D97-AF65-F5344CB8AC3E}">
        <p14:creationId xmlns:p14="http://schemas.microsoft.com/office/powerpoint/2010/main" val="341029486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83E90-E78B-8C15-7493-1AF0D636E1C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B0A63CE-877F-36CF-693E-6718229061BE}"/>
              </a:ext>
            </a:extLst>
          </p:cNvPr>
          <p:cNvSpPr>
            <a:spLocks noGrp="1"/>
          </p:cNvSpPr>
          <p:nvPr>
            <p:ph type="title"/>
          </p:nvPr>
        </p:nvSpPr>
        <p:spPr>
          <a:xfrm>
            <a:off x="301625" y="228601"/>
            <a:ext cx="6896129" cy="702578"/>
          </a:xfrm>
        </p:spPr>
        <p:txBody>
          <a:bodyPr/>
          <a:lstStyle/>
          <a:p>
            <a:r>
              <a:rPr lang="en-AU" sz="3600" dirty="0"/>
              <a:t>From Children and Climate Change:</a:t>
            </a:r>
          </a:p>
        </p:txBody>
      </p:sp>
      <p:sp>
        <p:nvSpPr>
          <p:cNvPr id="3" name="Content Placeholder 2">
            <a:extLst>
              <a:ext uri="{FF2B5EF4-FFF2-40B4-BE49-F238E27FC236}">
                <a16:creationId xmlns:a16="http://schemas.microsoft.com/office/drawing/2014/main" id="{3A247A2B-C575-0B57-24C8-681F4D1160C6}"/>
              </a:ext>
            </a:extLst>
          </p:cNvPr>
          <p:cNvSpPr>
            <a:spLocks noGrp="1"/>
          </p:cNvSpPr>
          <p:nvPr>
            <p:ph idx="1"/>
          </p:nvPr>
        </p:nvSpPr>
        <p:spPr>
          <a:xfrm>
            <a:off x="301625" y="1447102"/>
            <a:ext cx="8540750" cy="4652074"/>
          </a:xfrm>
        </p:spPr>
        <p:txBody>
          <a:bodyPr/>
          <a:lstStyle/>
          <a:p>
            <a:r>
              <a:rPr lang="en-AU" dirty="0"/>
              <a:t>The different responses to climate change</a:t>
            </a:r>
          </a:p>
          <a:p>
            <a:r>
              <a:rPr lang="en-AU" dirty="0"/>
              <a:t>“Meaning focussed coping”</a:t>
            </a:r>
          </a:p>
          <a:p>
            <a:pPr lvl="1"/>
            <a:r>
              <a:rPr lang="en-AU" dirty="0"/>
              <a:t>What can I do about this?</a:t>
            </a:r>
          </a:p>
          <a:p>
            <a:pPr lvl="1"/>
            <a:r>
              <a:rPr lang="en-AU" dirty="0"/>
              <a:t>Look for positives – we are building renewables</a:t>
            </a:r>
          </a:p>
          <a:p>
            <a:pPr lvl="1"/>
            <a:r>
              <a:rPr lang="en-AU" dirty="0"/>
              <a:t>cultivate trust in scientists, environmentalists, politicians…   </a:t>
            </a:r>
          </a:p>
        </p:txBody>
      </p:sp>
      <p:pic>
        <p:nvPicPr>
          <p:cNvPr id="15" name="Picture 14" descr="A yellow emoji with glasses&#10;&#10;Description automatically generated">
            <a:extLst>
              <a:ext uri="{FF2B5EF4-FFF2-40B4-BE49-F238E27FC236}">
                <a16:creationId xmlns:a16="http://schemas.microsoft.com/office/drawing/2014/main" id="{337052F7-741D-7F4A-C266-E0113F186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0189" y="2155508"/>
            <a:ext cx="767115" cy="753131"/>
          </a:xfrm>
          <a:prstGeom prst="rect">
            <a:avLst/>
          </a:prstGeom>
        </p:spPr>
      </p:pic>
      <p:pic>
        <p:nvPicPr>
          <p:cNvPr id="4" name="Picture 3" descr="A cover of a book&#10;&#10;Description automatically generated">
            <a:extLst>
              <a:ext uri="{FF2B5EF4-FFF2-40B4-BE49-F238E27FC236}">
                <a16:creationId xmlns:a16="http://schemas.microsoft.com/office/drawing/2014/main" id="{8148B7A9-5DDC-5228-3FF1-3804C31091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820" y="62917"/>
            <a:ext cx="978608" cy="1268828"/>
          </a:xfrm>
          <a:prstGeom prst="rect">
            <a:avLst/>
          </a:prstGeom>
        </p:spPr>
      </p:pic>
    </p:spTree>
    <p:extLst>
      <p:ext uri="{BB962C8B-B14F-4D97-AF65-F5344CB8AC3E}">
        <p14:creationId xmlns:p14="http://schemas.microsoft.com/office/powerpoint/2010/main" val="310047415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9EBB-2341-1443-2658-85533C351BD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AB97065-0998-3D0E-D57C-0AC55F7C7DBD}"/>
              </a:ext>
            </a:extLst>
          </p:cNvPr>
          <p:cNvSpPr>
            <a:spLocks noGrp="1"/>
          </p:cNvSpPr>
          <p:nvPr>
            <p:ph type="title"/>
          </p:nvPr>
        </p:nvSpPr>
        <p:spPr>
          <a:xfrm>
            <a:off x="301625" y="228601"/>
            <a:ext cx="6896129" cy="702578"/>
          </a:xfrm>
        </p:spPr>
        <p:txBody>
          <a:bodyPr/>
          <a:lstStyle/>
          <a:p>
            <a:r>
              <a:rPr lang="en-AU" sz="3600" dirty="0"/>
              <a:t>From Children and Climate Change:</a:t>
            </a:r>
          </a:p>
        </p:txBody>
      </p:sp>
      <p:sp>
        <p:nvSpPr>
          <p:cNvPr id="3" name="Content Placeholder 2">
            <a:extLst>
              <a:ext uri="{FF2B5EF4-FFF2-40B4-BE49-F238E27FC236}">
                <a16:creationId xmlns:a16="http://schemas.microsoft.com/office/drawing/2014/main" id="{744F2275-0DA5-899E-3927-958DF7D3CB8F}"/>
              </a:ext>
            </a:extLst>
          </p:cNvPr>
          <p:cNvSpPr>
            <a:spLocks noGrp="1"/>
          </p:cNvSpPr>
          <p:nvPr>
            <p:ph idx="1"/>
          </p:nvPr>
        </p:nvSpPr>
        <p:spPr>
          <a:xfrm>
            <a:off x="301625" y="1331745"/>
            <a:ext cx="8540750" cy="5150839"/>
          </a:xfrm>
        </p:spPr>
        <p:txBody>
          <a:bodyPr/>
          <a:lstStyle/>
          <a:p>
            <a:pPr>
              <a:lnSpc>
                <a:spcPct val="150000"/>
              </a:lnSpc>
            </a:pPr>
            <a:r>
              <a:rPr lang="en-AU" dirty="0"/>
              <a:t>The different responses to climate change</a:t>
            </a:r>
          </a:p>
          <a:p>
            <a:pPr>
              <a:lnSpc>
                <a:spcPct val="150000"/>
              </a:lnSpc>
            </a:pPr>
            <a:endParaRPr lang="en-AU" sz="2400" dirty="0"/>
          </a:p>
          <a:p>
            <a:pPr marL="0" indent="0">
              <a:lnSpc>
                <a:spcPct val="150000"/>
              </a:lnSpc>
              <a:buNone/>
            </a:pPr>
            <a:r>
              <a:rPr lang="en-AU" sz="2400" dirty="0"/>
              <a:t>	    Emotion              Problem                Meaning</a:t>
            </a:r>
          </a:p>
          <a:p>
            <a:r>
              <a:rPr lang="en-US" sz="2800" b="0" i="0" u="none" strike="noStrike" baseline="0" dirty="0">
                <a:latin typeface="Calibri" panose="020F0502020204030204" pitchFamily="34" charset="0"/>
              </a:rPr>
              <a:t>Less children tended to use meaning strategies than the other two</a:t>
            </a:r>
            <a:endParaRPr lang="en-US" sz="2800" dirty="0">
              <a:latin typeface="Calibri" panose="020F0502020204030204" pitchFamily="34" charset="0"/>
            </a:endParaRPr>
          </a:p>
          <a:p>
            <a:r>
              <a:rPr lang="en-US" sz="2800" b="0" i="0" u="none" strike="noStrike" baseline="0" dirty="0">
                <a:latin typeface="Calibri" panose="020F0502020204030204" pitchFamily="34" charset="0"/>
              </a:rPr>
              <a:t>Older children less than younger ones. </a:t>
            </a:r>
          </a:p>
          <a:p>
            <a:r>
              <a:rPr lang="en-US" sz="2800" b="0" i="0" u="none" strike="noStrike" baseline="0" dirty="0">
                <a:latin typeface="Calibri" panose="020F0502020204030204" pitchFamily="34" charset="0"/>
              </a:rPr>
              <a:t>But those who did reported greater well-being and satisfaction because of their engagement in positive action.</a:t>
            </a:r>
          </a:p>
          <a:p>
            <a:pPr lvl="1"/>
            <a:endParaRPr lang="en-AU" dirty="0"/>
          </a:p>
        </p:txBody>
      </p:sp>
      <p:pic>
        <p:nvPicPr>
          <p:cNvPr id="15" name="Picture 14" descr="A yellow emoji with glasses&#10;&#10;Description automatically generated">
            <a:extLst>
              <a:ext uri="{FF2B5EF4-FFF2-40B4-BE49-F238E27FC236}">
                <a16:creationId xmlns:a16="http://schemas.microsoft.com/office/drawing/2014/main" id="{0066D417-6636-02C9-0750-BD86E0EAC5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0189" y="2096788"/>
            <a:ext cx="840300" cy="824982"/>
          </a:xfrm>
          <a:prstGeom prst="rect">
            <a:avLst/>
          </a:prstGeom>
        </p:spPr>
      </p:pic>
      <p:pic>
        <p:nvPicPr>
          <p:cNvPr id="4" name="Picture 3" descr="A cover of a book&#10;&#10;Description automatically generated">
            <a:extLst>
              <a:ext uri="{FF2B5EF4-FFF2-40B4-BE49-F238E27FC236}">
                <a16:creationId xmlns:a16="http://schemas.microsoft.com/office/drawing/2014/main" id="{6B2832AD-42A5-42D6-BF36-8A9A193ED6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820" y="62917"/>
            <a:ext cx="978608" cy="1268828"/>
          </a:xfrm>
          <a:prstGeom prst="rect">
            <a:avLst/>
          </a:prstGeom>
        </p:spPr>
      </p:pic>
      <p:pic>
        <p:nvPicPr>
          <p:cNvPr id="8" name="Graphic 7">
            <a:extLst>
              <a:ext uri="{FF2B5EF4-FFF2-40B4-BE49-F238E27FC236}">
                <a16:creationId xmlns:a16="http://schemas.microsoft.com/office/drawing/2014/main" id="{5F50C934-CBE4-7DA8-FC53-575C76B9F4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19425" y="2084551"/>
            <a:ext cx="824088" cy="824088"/>
          </a:xfrm>
          <a:prstGeom prst="rect">
            <a:avLst/>
          </a:prstGeom>
        </p:spPr>
      </p:pic>
      <p:pic>
        <p:nvPicPr>
          <p:cNvPr id="9" name="Picture 8" descr="A yellow face with black background&#10;&#10;Description automatically generated">
            <a:extLst>
              <a:ext uri="{FF2B5EF4-FFF2-40B4-BE49-F238E27FC236}">
                <a16:creationId xmlns:a16="http://schemas.microsoft.com/office/drawing/2014/main" id="{9FBD3DC4-B263-BBA4-A77D-381FC36CDB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34766" y="2099447"/>
            <a:ext cx="796034" cy="824088"/>
          </a:xfrm>
          <a:prstGeom prst="rect">
            <a:avLst/>
          </a:prstGeom>
        </p:spPr>
      </p:pic>
    </p:spTree>
    <p:extLst>
      <p:ext uri="{BB962C8B-B14F-4D97-AF65-F5344CB8AC3E}">
        <p14:creationId xmlns:p14="http://schemas.microsoft.com/office/powerpoint/2010/main" val="299736860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CCD5-DF3E-C7F0-8644-92CA49F8D1A5}"/>
              </a:ext>
            </a:extLst>
          </p:cNvPr>
          <p:cNvSpPr>
            <a:spLocks noGrp="1"/>
          </p:cNvSpPr>
          <p:nvPr>
            <p:ph type="title"/>
          </p:nvPr>
        </p:nvSpPr>
        <p:spPr>
          <a:xfrm>
            <a:off x="29361" y="228600"/>
            <a:ext cx="9068500" cy="530225"/>
          </a:xfrm>
        </p:spPr>
        <p:txBody>
          <a:bodyPr/>
          <a:lstStyle/>
          <a:p>
            <a:r>
              <a:rPr lang="en-AU" sz="3200" dirty="0"/>
              <a:t>So how do we deal with these different approaches?</a:t>
            </a:r>
          </a:p>
        </p:txBody>
      </p:sp>
      <p:sp>
        <p:nvSpPr>
          <p:cNvPr id="3" name="Content Placeholder 2">
            <a:extLst>
              <a:ext uri="{FF2B5EF4-FFF2-40B4-BE49-F238E27FC236}">
                <a16:creationId xmlns:a16="http://schemas.microsoft.com/office/drawing/2014/main" id="{F5CC6692-D44B-C619-E53B-659428E99E23}"/>
              </a:ext>
            </a:extLst>
          </p:cNvPr>
          <p:cNvSpPr>
            <a:spLocks noGrp="1"/>
          </p:cNvSpPr>
          <p:nvPr>
            <p:ph idx="1"/>
          </p:nvPr>
        </p:nvSpPr>
        <p:spPr>
          <a:xfrm>
            <a:off x="301625" y="1505824"/>
            <a:ext cx="8540750" cy="5123576"/>
          </a:xfrm>
        </p:spPr>
        <p:txBody>
          <a:bodyPr/>
          <a:lstStyle/>
          <a:p>
            <a:r>
              <a:rPr lang="en-AU" dirty="0"/>
              <a:t>We need to ask kids how they feel about climate issues.</a:t>
            </a:r>
          </a:p>
          <a:p>
            <a:r>
              <a:rPr lang="en-AU" dirty="0"/>
              <a:t>Discussion can help them sort out their own feelings</a:t>
            </a:r>
          </a:p>
          <a:p>
            <a:r>
              <a:rPr lang="en-AU" dirty="0"/>
              <a:t>Perhaps move them from ‘emotion’ to ‘problem’ and maybe to ‘meaning’</a:t>
            </a:r>
          </a:p>
        </p:txBody>
      </p:sp>
    </p:spTree>
    <p:extLst>
      <p:ext uri="{BB962C8B-B14F-4D97-AF65-F5344CB8AC3E}">
        <p14:creationId xmlns:p14="http://schemas.microsoft.com/office/powerpoint/2010/main" val="59308159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836F6008-3D10-F113-A874-4CA378969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0805"/>
            <a:ext cx="9144000" cy="6514353"/>
          </a:xfrm>
          <a:prstGeom prst="rect">
            <a:avLst/>
          </a:prstGeom>
        </p:spPr>
      </p:pic>
      <p:sp>
        <p:nvSpPr>
          <p:cNvPr id="2" name="TextBox 1">
            <a:extLst>
              <a:ext uri="{FF2B5EF4-FFF2-40B4-BE49-F238E27FC236}">
                <a16:creationId xmlns:a16="http://schemas.microsoft.com/office/drawing/2014/main" id="{06250880-E08B-94A0-982E-DBCC4EEF3C45}"/>
              </a:ext>
            </a:extLst>
          </p:cNvPr>
          <p:cNvSpPr txBox="1"/>
          <p:nvPr/>
        </p:nvSpPr>
        <p:spPr>
          <a:xfrm>
            <a:off x="6547225" y="1500357"/>
            <a:ext cx="2481959" cy="461665"/>
          </a:xfrm>
          <a:prstGeom prst="rect">
            <a:avLst/>
          </a:prstGeom>
          <a:noFill/>
        </p:spPr>
        <p:txBody>
          <a:bodyPr wrap="square" rtlCol="0">
            <a:spAutoFit/>
          </a:bodyPr>
          <a:lstStyle/>
          <a:p>
            <a:r>
              <a:rPr lang="en-AU" sz="1200" dirty="0">
                <a:solidFill>
                  <a:srgbClr val="10147F"/>
                </a:solidFill>
              </a:rPr>
              <a:t>RMIT University  (Melbourne)</a:t>
            </a:r>
          </a:p>
          <a:p>
            <a:r>
              <a:rPr lang="en-AU" sz="1200" dirty="0">
                <a:solidFill>
                  <a:srgbClr val="10147F"/>
                </a:solidFill>
              </a:rPr>
              <a:t>Southern Cross University  (Lismore)</a:t>
            </a:r>
          </a:p>
        </p:txBody>
      </p:sp>
      <p:pic>
        <p:nvPicPr>
          <p:cNvPr id="5" name="Picture 4" descr="A blue sign with white text&#10;&#10;Description automatically generated">
            <a:extLst>
              <a:ext uri="{FF2B5EF4-FFF2-40B4-BE49-F238E27FC236}">
                <a16:creationId xmlns:a16="http://schemas.microsoft.com/office/drawing/2014/main" id="{65A1CF49-A05A-DC80-E2A4-0F1096B3A4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4774" y="0"/>
            <a:ext cx="2169226" cy="360691"/>
          </a:xfrm>
          <a:prstGeom prst="rect">
            <a:avLst/>
          </a:prstGeom>
        </p:spPr>
      </p:pic>
      <p:sp>
        <p:nvSpPr>
          <p:cNvPr id="6" name="TextBox 5">
            <a:extLst>
              <a:ext uri="{FF2B5EF4-FFF2-40B4-BE49-F238E27FC236}">
                <a16:creationId xmlns:a16="http://schemas.microsoft.com/office/drawing/2014/main" id="{29CA20AA-12C4-891A-75F3-BAA41D86D6A9}"/>
              </a:ext>
            </a:extLst>
          </p:cNvPr>
          <p:cNvSpPr txBox="1"/>
          <p:nvPr/>
        </p:nvSpPr>
        <p:spPr>
          <a:xfrm>
            <a:off x="6547225" y="6588695"/>
            <a:ext cx="2696632" cy="276999"/>
          </a:xfrm>
          <a:prstGeom prst="rect">
            <a:avLst/>
          </a:prstGeom>
          <a:noFill/>
        </p:spPr>
        <p:txBody>
          <a:bodyPr wrap="square" rtlCol="0">
            <a:spAutoFit/>
          </a:bodyPr>
          <a:lstStyle/>
          <a:p>
            <a:r>
              <a:rPr lang="en-AU" sz="1200" dirty="0"/>
              <a:t>Link and full abstract in Notes section</a:t>
            </a:r>
          </a:p>
        </p:txBody>
      </p:sp>
    </p:spTree>
    <p:extLst>
      <p:ext uri="{BB962C8B-B14F-4D97-AF65-F5344CB8AC3E}">
        <p14:creationId xmlns:p14="http://schemas.microsoft.com/office/powerpoint/2010/main" val="114738545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619F-A563-289E-BF83-ED6FDB86E951}"/>
              </a:ext>
            </a:extLst>
          </p:cNvPr>
          <p:cNvSpPr>
            <a:spLocks noGrp="1"/>
          </p:cNvSpPr>
          <p:nvPr>
            <p:ph type="title"/>
          </p:nvPr>
        </p:nvSpPr>
        <p:spPr>
          <a:xfrm>
            <a:off x="301625" y="228601"/>
            <a:ext cx="8510588" cy="956732"/>
          </a:xfrm>
        </p:spPr>
        <p:txBody>
          <a:bodyPr/>
          <a:lstStyle/>
          <a:p>
            <a:r>
              <a:rPr kumimoji="0" lang="en-US" sz="2400" b="1" i="0" u="none" strike="noStrike" kern="0" cap="none" spc="0" normalizeH="0" baseline="0" noProof="0" dirty="0">
                <a:ln>
                  <a:noFill/>
                </a:ln>
                <a:solidFill>
                  <a:srgbClr val="CCFFFF"/>
                </a:solidFill>
                <a:effectLst>
                  <a:outerShdw blurRad="38100" dist="38100" dir="2700000" algn="tl">
                    <a:srgbClr val="000000"/>
                  </a:outerShdw>
                </a:effectLst>
                <a:uLnTx/>
                <a:uFillTx/>
                <a:latin typeface="TimesNewRomanPS-BoldMT"/>
                <a:ea typeface="+mj-ea"/>
                <a:cs typeface="+mj-cs"/>
              </a:rPr>
              <a:t>A Systematic Review of Climate Change Education: </a:t>
            </a:r>
            <a:br>
              <a:rPr kumimoji="0" lang="en-US" sz="1800" b="1" i="0" u="none" strike="noStrike" kern="0" cap="none" spc="0" normalizeH="0" baseline="0" noProof="0" dirty="0">
                <a:ln>
                  <a:noFill/>
                </a:ln>
                <a:solidFill>
                  <a:srgbClr val="CCFFFF"/>
                </a:solidFill>
                <a:effectLst>
                  <a:outerShdw blurRad="38100" dist="38100" dir="2700000" algn="tl">
                    <a:srgbClr val="000000"/>
                  </a:outerShdw>
                </a:effectLst>
                <a:uLnTx/>
                <a:uFillTx/>
                <a:latin typeface="TimesNewRomanPS-BoldMT"/>
                <a:ea typeface="+mj-ea"/>
                <a:cs typeface="+mj-cs"/>
              </a:rPr>
            </a:br>
            <a:r>
              <a:rPr kumimoji="0" lang="en-US" sz="2000" b="0" i="1" u="none" strike="noStrike" kern="0" cap="none" spc="0" normalizeH="0" baseline="0" noProof="0" dirty="0">
                <a:ln>
                  <a:noFill/>
                </a:ln>
                <a:solidFill>
                  <a:srgbClr val="CCFFFF"/>
                </a:solidFill>
                <a:effectLst>
                  <a:outerShdw blurRad="38100" dist="38100" dir="2700000" algn="tl">
                    <a:srgbClr val="000000"/>
                  </a:outerShdw>
                </a:effectLst>
                <a:uLnTx/>
                <a:uFillTx/>
                <a:latin typeface="TimesNewRomanPS-ItalicMT"/>
                <a:ea typeface="+mj-ea"/>
                <a:cs typeface="+mj-cs"/>
              </a:rPr>
              <a:t>Giving Children and Young People a ‘Voice’ and a ‘Hand’ </a:t>
            </a:r>
            <a:br>
              <a:rPr kumimoji="0" lang="en-US" sz="2000" b="0" i="1" u="none" strike="noStrike" kern="0" cap="none" spc="0" normalizeH="0" baseline="0" noProof="0" dirty="0">
                <a:ln>
                  <a:noFill/>
                </a:ln>
                <a:solidFill>
                  <a:srgbClr val="CCFFFF"/>
                </a:solidFill>
                <a:effectLst>
                  <a:outerShdw blurRad="38100" dist="38100" dir="2700000" algn="tl">
                    <a:srgbClr val="000000"/>
                  </a:outerShdw>
                </a:effectLst>
                <a:uLnTx/>
                <a:uFillTx/>
                <a:latin typeface="TimesNewRomanPS-ItalicMT"/>
                <a:ea typeface="+mj-ea"/>
                <a:cs typeface="+mj-cs"/>
              </a:rPr>
            </a:br>
            <a:r>
              <a:rPr kumimoji="0" lang="en-US" sz="2000" b="0" i="1" u="none" strike="noStrike" kern="0" cap="none" spc="0" normalizeH="0" baseline="0" noProof="0" dirty="0">
                <a:ln>
                  <a:noFill/>
                </a:ln>
                <a:solidFill>
                  <a:srgbClr val="CCFFFF"/>
                </a:solidFill>
                <a:effectLst>
                  <a:outerShdw blurRad="38100" dist="38100" dir="2700000" algn="tl">
                    <a:srgbClr val="000000"/>
                  </a:outerShdw>
                </a:effectLst>
                <a:uLnTx/>
                <a:uFillTx/>
                <a:latin typeface="TimesNewRomanPS-ItalicMT"/>
                <a:ea typeface="+mj-ea"/>
                <a:cs typeface="+mj-cs"/>
              </a:rPr>
              <a:t>in redressing Climate Change</a:t>
            </a:r>
            <a:endParaRPr lang="en-AU" dirty="0"/>
          </a:p>
        </p:txBody>
      </p:sp>
      <p:sp>
        <p:nvSpPr>
          <p:cNvPr id="3" name="Content Placeholder 2">
            <a:extLst>
              <a:ext uri="{FF2B5EF4-FFF2-40B4-BE49-F238E27FC236}">
                <a16:creationId xmlns:a16="http://schemas.microsoft.com/office/drawing/2014/main" id="{4461A272-8AA7-83A4-F790-60F36F96D912}"/>
              </a:ext>
            </a:extLst>
          </p:cNvPr>
          <p:cNvSpPr>
            <a:spLocks noGrp="1"/>
          </p:cNvSpPr>
          <p:nvPr>
            <p:ph idx="1"/>
          </p:nvPr>
        </p:nvSpPr>
        <p:spPr/>
        <p:txBody>
          <a:bodyPr/>
          <a:lstStyle/>
          <a:p>
            <a:pPr marL="342900" marR="0" lvl="0" indent="-342900" algn="l" defTabSz="914400" rtl="0" eaLnBrk="1" fontAlgn="base" latinLnBrk="0" hangingPunct="1">
              <a:lnSpc>
                <a:spcPct val="100000"/>
              </a:lnSpc>
              <a:spcBef>
                <a:spcPts val="1800"/>
              </a:spcBef>
              <a:spcAft>
                <a:spcPct val="0"/>
              </a:spcAft>
              <a:buClr>
                <a:srgbClr val="66FFFF"/>
              </a:buClr>
              <a:buSzTx/>
              <a:buFont typeface="Wingdings" pitchFamily="2" charset="2"/>
              <a:buChar char="§"/>
              <a:tabLst/>
              <a:defRPr/>
            </a:pPr>
            <a:r>
              <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rPr>
              <a:t>From the ABSTRACT:</a:t>
            </a:r>
          </a:p>
          <a:p>
            <a:pPr marL="342900" marR="0" lvl="0" indent="-342900" algn="l" defTabSz="914400" rtl="0" eaLnBrk="1" fontAlgn="base" latinLnBrk="0" hangingPunct="1">
              <a:lnSpc>
                <a:spcPct val="100000"/>
              </a:lnSpc>
              <a:spcBef>
                <a:spcPts val="1800"/>
              </a:spcBef>
              <a:spcAft>
                <a:spcPct val="0"/>
              </a:spcAft>
              <a:buClr>
                <a:srgbClr val="66FFFF"/>
              </a:buClr>
              <a:buSzTx/>
              <a:buFont typeface="Wingdings" pitchFamily="2" charset="2"/>
              <a:buChar char="§"/>
              <a:tabLst/>
              <a:defRPr/>
            </a:pPr>
            <a:r>
              <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rPr>
              <a:t>A number of studies have indicated that young people’s understandings of climate change are generally limited, erroneous and highly influenced by mass media</a:t>
            </a:r>
          </a:p>
          <a:p>
            <a:pPr marL="342900" marR="0" lvl="0" indent="-342900" algn="l" defTabSz="914400" rtl="0" eaLnBrk="1" fontAlgn="base" latinLnBrk="0" hangingPunct="1">
              <a:lnSpc>
                <a:spcPct val="100000"/>
              </a:lnSpc>
              <a:spcBef>
                <a:spcPts val="1800"/>
              </a:spcBef>
              <a:spcAft>
                <a:spcPct val="0"/>
              </a:spcAft>
              <a:buClr>
                <a:srgbClr val="66FFFF"/>
              </a:buClr>
              <a:buSzTx/>
              <a:buFont typeface="Wingdings" pitchFamily="2" charset="2"/>
              <a:buChar char="§"/>
              <a:tabLst/>
              <a:defRPr/>
            </a:pPr>
            <a:r>
              <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rPr>
              <a:t>Other studies suggest that didactic approaches to climate change education have been largely ineffectual</a:t>
            </a:r>
          </a:p>
          <a:p>
            <a:pPr marL="342900" marR="0" lvl="0" indent="-342900" algn="l" defTabSz="914400" rtl="0" eaLnBrk="1" fontAlgn="base" latinLnBrk="0" hangingPunct="1">
              <a:lnSpc>
                <a:spcPct val="100000"/>
              </a:lnSpc>
              <a:spcBef>
                <a:spcPts val="1800"/>
              </a:spcBef>
              <a:spcAft>
                <a:spcPct val="0"/>
              </a:spcAft>
              <a:buClr>
                <a:srgbClr val="66FFFF"/>
              </a:buClr>
              <a:buSzTx/>
              <a:buFont typeface="Wingdings" pitchFamily="2" charset="2"/>
              <a:buChar char="§"/>
              <a:tabLst/>
              <a:defRPr/>
            </a:pPr>
            <a:r>
              <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rPr>
              <a:t>The review identifies the need for participatory, interdisciplinary, creative, and affect-driven approaches to climate change education</a:t>
            </a:r>
          </a:p>
          <a:p>
            <a:pPr marL="342900" marR="0" lvl="0" indent="-342900" algn="l" defTabSz="914400" rtl="0" eaLnBrk="1" fontAlgn="base" latinLnBrk="0" hangingPunct="1">
              <a:lnSpc>
                <a:spcPct val="100000"/>
              </a:lnSpc>
              <a:spcBef>
                <a:spcPts val="1800"/>
              </a:spcBef>
              <a:spcAft>
                <a:spcPct val="0"/>
              </a:spcAft>
              <a:buClr>
                <a:srgbClr val="66FFFF"/>
              </a:buClr>
              <a:buSzTx/>
              <a:buFont typeface="Wingdings" pitchFamily="2" charset="2"/>
              <a:buChar char="§"/>
              <a:tabLst/>
              <a:defRPr/>
            </a:pPr>
            <a:r>
              <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rPr>
              <a:t>We call for the development of new forms of climate change education that directly involve young people in responding to the scientific, social, ethical, and political complexities of climate change.</a:t>
            </a:r>
          </a:p>
          <a:p>
            <a:endParaRPr lang="en-AU" dirty="0"/>
          </a:p>
        </p:txBody>
      </p:sp>
    </p:spTree>
    <p:extLst>
      <p:ext uri="{BB962C8B-B14F-4D97-AF65-F5344CB8AC3E}">
        <p14:creationId xmlns:p14="http://schemas.microsoft.com/office/powerpoint/2010/main" val="69398309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D65A3-D06A-441D-A774-087D7F92993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6" y="0"/>
            <a:ext cx="9144263" cy="6858000"/>
          </a:xfrm>
          <a:prstGeom prst="rect">
            <a:avLst/>
          </a:prstGeom>
          <a:effectLst>
            <a:outerShdw blurRad="50800" dist="12700" dir="14820000" algn="ctr" rotWithShape="0">
              <a:srgbClr val="000000">
                <a:alpha val="5000"/>
              </a:srgbClr>
            </a:outerShdw>
          </a:effectLst>
        </p:spPr>
      </p:pic>
      <p:cxnSp>
        <p:nvCxnSpPr>
          <p:cNvPr id="4" name="Straight Arrow Connector 3"/>
          <p:cNvCxnSpPr>
            <a:cxnSpLocks/>
          </p:cNvCxnSpPr>
          <p:nvPr/>
        </p:nvCxnSpPr>
        <p:spPr bwMode="auto">
          <a:xfrm flipV="1">
            <a:off x="4370664" y="897447"/>
            <a:ext cx="4671127" cy="4702204"/>
          </a:xfrm>
          <a:prstGeom prst="straightConnector1">
            <a:avLst/>
          </a:prstGeom>
          <a:solidFill>
            <a:schemeClr val="accent1"/>
          </a:solidFill>
          <a:ln w="38100" cap="flat" cmpd="sng" algn="ctr">
            <a:solidFill>
              <a:srgbClr val="FFCC00"/>
            </a:solidFill>
            <a:prstDash val="solid"/>
            <a:round/>
            <a:headEnd type="none" w="med" len="med"/>
            <a:tailEnd type="arrow"/>
          </a:ln>
          <a:effectLst>
            <a:outerShdw blurRad="50800" dist="38100" dir="2700000" algn="tl" rotWithShape="0">
              <a:prstClr val="black">
                <a:alpha val="40000"/>
              </a:prstClr>
            </a:outerShdw>
          </a:effectLst>
        </p:spPr>
      </p:cxnSp>
      <p:sp>
        <p:nvSpPr>
          <p:cNvPr id="6" name="TextBox 5">
            <a:extLst>
              <a:ext uri="{FF2B5EF4-FFF2-40B4-BE49-F238E27FC236}">
                <a16:creationId xmlns:a16="http://schemas.microsoft.com/office/drawing/2014/main" id="{063EFDE2-C29C-4695-AB19-6F05D5849BFB}"/>
              </a:ext>
            </a:extLst>
          </p:cNvPr>
          <p:cNvSpPr txBox="1"/>
          <p:nvPr/>
        </p:nvSpPr>
        <p:spPr>
          <a:xfrm>
            <a:off x="446466" y="1775981"/>
            <a:ext cx="1512168"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a:ea typeface="+mn-ea"/>
                <a:cs typeface="+mn-cs"/>
              </a:rPr>
              <a:t>400 ppm = 0.04%</a:t>
            </a:r>
          </a:p>
        </p:txBody>
      </p:sp>
      <p:sp>
        <p:nvSpPr>
          <p:cNvPr id="2" name="TextBox 1">
            <a:extLst>
              <a:ext uri="{FF2B5EF4-FFF2-40B4-BE49-F238E27FC236}">
                <a16:creationId xmlns:a16="http://schemas.microsoft.com/office/drawing/2014/main" id="{80B8DAF4-C127-4FB9-85DC-4F665B124F1E}"/>
              </a:ext>
            </a:extLst>
          </p:cNvPr>
          <p:cNvSpPr txBox="1"/>
          <p:nvPr/>
        </p:nvSpPr>
        <p:spPr>
          <a:xfrm>
            <a:off x="6804354" y="2862441"/>
            <a:ext cx="2268252" cy="738664"/>
          </a:xfrm>
          <a:prstGeom prst="rect">
            <a:avLst/>
          </a:prstGeom>
          <a:noFill/>
          <a:effectLst>
            <a:outerShdw dist="25400" dir="3420000" algn="ctr" rotWithShape="0">
              <a:srgbClr val="000000">
                <a:alpha val="60000"/>
              </a:srgb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100" b="0" i="0" u="none" strike="noStrike" kern="1200" cap="none" spc="0" normalizeH="0" baseline="0" noProof="0" dirty="0">
                <a:ln>
                  <a:noFill/>
                </a:ln>
                <a:solidFill>
                  <a:srgbClr val="FFCC00"/>
                </a:solidFill>
                <a:effectLst>
                  <a:outerShdw blurRad="50800" dist="38100" dir="2700000" algn="tl" rotWithShape="0">
                    <a:prstClr val="black">
                      <a:alpha val="40000"/>
                    </a:prstClr>
                  </a:outerShdw>
                </a:effectLst>
                <a:uLnTx/>
                <a:uFillTx/>
                <a:latin typeface="Calibri"/>
                <a:ea typeface="+mn-ea"/>
                <a:cs typeface="+mn-cs"/>
              </a:rPr>
              <a:t>Rate of increase </a:t>
            </a:r>
            <a:r>
              <a:rPr kumimoji="0" lang="en-AU" sz="2100" b="1" i="0" u="none" strike="noStrike" kern="1200" cap="none" spc="0" normalizeH="0" baseline="0" noProof="0" dirty="0">
                <a:ln>
                  <a:noFill/>
                </a:ln>
                <a:solidFill>
                  <a:srgbClr val="FFCC00"/>
                </a:solidFill>
                <a:effectLst>
                  <a:outerShdw blurRad="50800" dist="38100" dir="2700000" algn="tl" rotWithShape="0">
                    <a:prstClr val="black">
                      <a:alpha val="40000"/>
                    </a:prstClr>
                  </a:outerShdw>
                </a:effectLst>
                <a:uLnTx/>
                <a:uFillTx/>
                <a:latin typeface="Calibri"/>
                <a:ea typeface="+mn-ea"/>
                <a:cs typeface="+mn-cs"/>
              </a:rPr>
              <a:t>is STILL increasing!</a:t>
            </a:r>
          </a:p>
        </p:txBody>
      </p:sp>
      <p:sp>
        <p:nvSpPr>
          <p:cNvPr id="8" name="TextBox 7">
            <a:extLst>
              <a:ext uri="{FF2B5EF4-FFF2-40B4-BE49-F238E27FC236}">
                <a16:creationId xmlns:a16="http://schemas.microsoft.com/office/drawing/2014/main" id="{B85EFB95-289A-C307-5355-CA74F49AF5B0}"/>
              </a:ext>
            </a:extLst>
          </p:cNvPr>
          <p:cNvSpPr txBox="1"/>
          <p:nvPr/>
        </p:nvSpPr>
        <p:spPr>
          <a:xfrm>
            <a:off x="7700154" y="464752"/>
            <a:ext cx="864096" cy="7155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423 ppm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May 2023</a:t>
            </a:r>
          </a:p>
        </p:txBody>
      </p:sp>
    </p:spTree>
    <p:extLst>
      <p:ext uri="{BB962C8B-B14F-4D97-AF65-F5344CB8AC3E}">
        <p14:creationId xmlns:p14="http://schemas.microsoft.com/office/powerpoint/2010/main" val="252791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par>
                          <p:cTn id="8" fill="hold">
                            <p:stCondLst>
                              <p:cond delay="1500"/>
                            </p:stCondLst>
                            <p:childTnLst>
                              <p:par>
                                <p:cTn id="9" presetID="22" presetClass="entr" presetSubtype="4"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4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EF358-C23B-4178-41A7-123807357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F1C9A-5B61-ACAA-89AF-AB27C4E23F21}"/>
              </a:ext>
            </a:extLst>
          </p:cNvPr>
          <p:cNvSpPr>
            <a:spLocks noGrp="1"/>
          </p:cNvSpPr>
          <p:nvPr>
            <p:ph type="title"/>
          </p:nvPr>
        </p:nvSpPr>
        <p:spPr>
          <a:xfrm>
            <a:off x="5722806" y="228600"/>
            <a:ext cx="3089407" cy="4200663"/>
          </a:xfrm>
        </p:spPr>
        <p:txBody>
          <a:bodyPr/>
          <a:lstStyle/>
          <a:p>
            <a:r>
              <a:rPr lang="en-AU" dirty="0"/>
              <a:t>A “must have” for all school libraries</a:t>
            </a:r>
          </a:p>
        </p:txBody>
      </p:sp>
      <p:pic>
        <p:nvPicPr>
          <p:cNvPr id="5" name="Content Placeholder 4">
            <a:extLst>
              <a:ext uri="{FF2B5EF4-FFF2-40B4-BE49-F238E27FC236}">
                <a16:creationId xmlns:a16="http://schemas.microsoft.com/office/drawing/2014/main" id="{CAD20965-1599-333C-BF83-50BAFCFB7AE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441588" y="0"/>
            <a:ext cx="5069603" cy="6859625"/>
          </a:xfrm>
        </p:spPr>
      </p:pic>
    </p:spTree>
    <p:extLst>
      <p:ext uri="{BB962C8B-B14F-4D97-AF65-F5344CB8AC3E}">
        <p14:creationId xmlns:p14="http://schemas.microsoft.com/office/powerpoint/2010/main" val="64861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77DDD-5BA3-FADA-CAF9-182BF560D20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B5AF38-3994-2BAF-B1EF-638CF38874C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2115" y="42602"/>
            <a:ext cx="5003798" cy="6770585"/>
          </a:xfrm>
        </p:spPr>
      </p:pic>
      <p:pic>
        <p:nvPicPr>
          <p:cNvPr id="49" name="Picture 48" descr="A close-up of a text&#10;&#10;Description automatically generated">
            <a:extLst>
              <a:ext uri="{FF2B5EF4-FFF2-40B4-BE49-F238E27FC236}">
                <a16:creationId xmlns:a16="http://schemas.microsoft.com/office/drawing/2014/main" id="{8FA29B81-BB03-2B10-89E3-8599264FD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0202" y="4886562"/>
            <a:ext cx="5003798" cy="1926625"/>
          </a:xfrm>
          <a:prstGeom prst="rect">
            <a:avLst/>
          </a:prstGeom>
        </p:spPr>
      </p:pic>
      <p:pic>
        <p:nvPicPr>
          <p:cNvPr id="8" name="Picture 7" descr="A paper with text on it&#10;&#10;Description automatically generated">
            <a:extLst>
              <a:ext uri="{FF2B5EF4-FFF2-40B4-BE49-F238E27FC236}">
                <a16:creationId xmlns:a16="http://schemas.microsoft.com/office/drawing/2014/main" id="{8759B9A1-4B3D-9A6D-5350-B793AA4CF7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9574" y="0"/>
            <a:ext cx="5644852" cy="6858000"/>
          </a:xfrm>
          <a:prstGeom prst="rect">
            <a:avLst/>
          </a:prstGeom>
        </p:spPr>
      </p:pic>
      <p:pic>
        <p:nvPicPr>
          <p:cNvPr id="12" name="Picture 11" descr="A paper with text and blue text&#10;&#10;Description automatically generated with medium confidence">
            <a:extLst>
              <a:ext uri="{FF2B5EF4-FFF2-40B4-BE49-F238E27FC236}">
                <a16:creationId xmlns:a16="http://schemas.microsoft.com/office/drawing/2014/main" id="{25EF47BC-F211-0C26-6C5E-0DFBFDBEBB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5804" y="150000"/>
            <a:ext cx="5052391" cy="6718204"/>
          </a:xfrm>
          <a:prstGeom prst="rect">
            <a:avLst/>
          </a:prstGeom>
        </p:spPr>
      </p:pic>
      <p:pic>
        <p:nvPicPr>
          <p:cNvPr id="16" name="Picture 15" descr="A list of scientific research papers&#10;&#10;Description automatically generated">
            <a:extLst>
              <a:ext uri="{FF2B5EF4-FFF2-40B4-BE49-F238E27FC236}">
                <a16:creationId xmlns:a16="http://schemas.microsoft.com/office/drawing/2014/main" id="{F69E2F37-5A50-711F-BEF0-ABABDDFFF1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6543" y="300000"/>
            <a:ext cx="4670913" cy="6533170"/>
          </a:xfrm>
          <a:prstGeom prst="rect">
            <a:avLst/>
          </a:prstGeom>
        </p:spPr>
      </p:pic>
      <p:pic>
        <p:nvPicPr>
          <p:cNvPr id="20" name="Picture 19" descr="A list of scientific research&#10;&#10;Description automatically generated">
            <a:extLst>
              <a:ext uri="{FF2B5EF4-FFF2-40B4-BE49-F238E27FC236}">
                <a16:creationId xmlns:a16="http://schemas.microsoft.com/office/drawing/2014/main" id="{F4951F6A-DBDD-A7DD-D5F3-50E26C0B6F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16099" y="62585"/>
            <a:ext cx="5185759" cy="6858000"/>
          </a:xfrm>
          <a:prstGeom prst="rect">
            <a:avLst/>
          </a:prstGeom>
        </p:spPr>
      </p:pic>
      <p:pic>
        <p:nvPicPr>
          <p:cNvPr id="24" name="Picture 23" descr="A list of medical records&#10;&#10;Description automatically generated">
            <a:extLst>
              <a:ext uri="{FF2B5EF4-FFF2-40B4-BE49-F238E27FC236}">
                <a16:creationId xmlns:a16="http://schemas.microsoft.com/office/drawing/2014/main" id="{28CF180E-2CD0-1F4F-01A3-E61AB140B7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55870" y="19983"/>
            <a:ext cx="4982119" cy="6858000"/>
          </a:xfrm>
          <a:prstGeom prst="rect">
            <a:avLst/>
          </a:prstGeom>
        </p:spPr>
      </p:pic>
      <p:pic>
        <p:nvPicPr>
          <p:cNvPr id="28" name="Picture 27" descr="A list of information on a paper&#10;&#10;Description automatically generated with medium confidence">
            <a:extLst>
              <a:ext uri="{FF2B5EF4-FFF2-40B4-BE49-F238E27FC236}">
                <a16:creationId xmlns:a16="http://schemas.microsoft.com/office/drawing/2014/main" id="{26388A93-9A0C-74F1-16B6-78C5E2F423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5558" y="42602"/>
            <a:ext cx="4753014" cy="6858000"/>
          </a:xfrm>
          <a:prstGeom prst="rect">
            <a:avLst/>
          </a:prstGeom>
        </p:spPr>
      </p:pic>
      <p:pic>
        <p:nvPicPr>
          <p:cNvPr id="32" name="Picture 31" descr="A paper with text on it&#10;&#10;Description automatically generated">
            <a:extLst>
              <a:ext uri="{FF2B5EF4-FFF2-40B4-BE49-F238E27FC236}">
                <a16:creationId xmlns:a16="http://schemas.microsoft.com/office/drawing/2014/main" id="{8158FA62-585B-3F34-3639-DE7071732C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47832" y="18135"/>
            <a:ext cx="5070160" cy="6858000"/>
          </a:xfrm>
          <a:prstGeom prst="rect">
            <a:avLst/>
          </a:prstGeom>
        </p:spPr>
      </p:pic>
      <p:pic>
        <p:nvPicPr>
          <p:cNvPr id="35" name="Picture 34" descr="A list of scientific research papers&#10;&#10;Description automatically generated">
            <a:extLst>
              <a:ext uri="{FF2B5EF4-FFF2-40B4-BE49-F238E27FC236}">
                <a16:creationId xmlns:a16="http://schemas.microsoft.com/office/drawing/2014/main" id="{D6F02AC3-8E59-C4B6-B7EB-10EC9D25A74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33934" y="50533"/>
            <a:ext cx="4738861" cy="6858000"/>
          </a:xfrm>
          <a:prstGeom prst="rect">
            <a:avLst/>
          </a:prstGeom>
        </p:spPr>
      </p:pic>
      <p:pic>
        <p:nvPicPr>
          <p:cNvPr id="37" name="Picture 36" descr="A list of information on a paper&#10;&#10;Description automatically generated with medium confidence">
            <a:extLst>
              <a:ext uri="{FF2B5EF4-FFF2-40B4-BE49-F238E27FC236}">
                <a16:creationId xmlns:a16="http://schemas.microsoft.com/office/drawing/2014/main" id="{CA3B4A31-BA76-6FC4-E705-C6469FC7E2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86287" y="41687"/>
            <a:ext cx="4751735" cy="6858000"/>
          </a:xfrm>
          <a:prstGeom prst="rect">
            <a:avLst/>
          </a:prstGeom>
        </p:spPr>
      </p:pic>
      <p:pic>
        <p:nvPicPr>
          <p:cNvPr id="39" name="Picture 38" descr="A close-up of a list of information&#10;&#10;Description automatically generated">
            <a:extLst>
              <a:ext uri="{FF2B5EF4-FFF2-40B4-BE49-F238E27FC236}">
                <a16:creationId xmlns:a16="http://schemas.microsoft.com/office/drawing/2014/main" id="{DA6CB724-D231-65FC-A135-743724B0070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89741" y="11604"/>
            <a:ext cx="4762500" cy="6858000"/>
          </a:xfrm>
          <a:prstGeom prst="rect">
            <a:avLst/>
          </a:prstGeom>
        </p:spPr>
      </p:pic>
      <p:pic>
        <p:nvPicPr>
          <p:cNvPr id="43" name="Picture 42" descr="A close-up of a list of information&#10;&#10;Description automatically generated">
            <a:extLst>
              <a:ext uri="{FF2B5EF4-FFF2-40B4-BE49-F238E27FC236}">
                <a16:creationId xmlns:a16="http://schemas.microsoft.com/office/drawing/2014/main" id="{FD1F142D-DD0E-B9D9-943D-9D90E98864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86178" y="53835"/>
            <a:ext cx="5123329" cy="6770585"/>
          </a:xfrm>
          <a:prstGeom prst="rect">
            <a:avLst/>
          </a:prstGeom>
        </p:spPr>
      </p:pic>
      <p:pic>
        <p:nvPicPr>
          <p:cNvPr id="45" name="Picture 44" descr="A close-up of a document&#10;&#10;Description automatically generated">
            <a:extLst>
              <a:ext uri="{FF2B5EF4-FFF2-40B4-BE49-F238E27FC236}">
                <a16:creationId xmlns:a16="http://schemas.microsoft.com/office/drawing/2014/main" id="{4CD8BCC7-E170-A6C4-6E0A-376DC69705E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94280" y="66250"/>
            <a:ext cx="4790973" cy="6725772"/>
          </a:xfrm>
          <a:prstGeom prst="rect">
            <a:avLst/>
          </a:prstGeom>
        </p:spPr>
      </p:pic>
      <p:pic>
        <p:nvPicPr>
          <p:cNvPr id="47" name="Picture 46" descr="A paper with text and images&#10;&#10;Description automatically generated with medium confidence">
            <a:extLst>
              <a:ext uri="{FF2B5EF4-FFF2-40B4-BE49-F238E27FC236}">
                <a16:creationId xmlns:a16="http://schemas.microsoft.com/office/drawing/2014/main" id="{BB3E67F7-1002-51F0-CA0E-9365509281E2}"/>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3313800" y="68383"/>
            <a:ext cx="5787865" cy="6760806"/>
          </a:xfrm>
          <a:prstGeom prst="rect">
            <a:avLst/>
          </a:prstGeom>
        </p:spPr>
      </p:pic>
    </p:spTree>
    <p:extLst>
      <p:ext uri="{BB962C8B-B14F-4D97-AF65-F5344CB8AC3E}">
        <p14:creationId xmlns:p14="http://schemas.microsoft.com/office/powerpoint/2010/main" val="1076168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22" presetClass="entr" presetSubtype="1" fill="hold"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par>
                          <p:cTn id="12" fill="hold">
                            <p:stCondLst>
                              <p:cond delay="3500"/>
                            </p:stCondLst>
                            <p:childTnLst>
                              <p:par>
                                <p:cTn id="13" presetID="22" presetClass="entr" presetSubtype="1"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000"/>
                                        <p:tgtEl>
                                          <p:spTgt spid="12"/>
                                        </p:tgtEl>
                                      </p:cBhvr>
                                    </p:animEffect>
                                  </p:childTnLst>
                                </p:cTn>
                              </p:par>
                            </p:childTnLst>
                          </p:cTn>
                        </p:par>
                        <p:par>
                          <p:cTn id="16" fill="hold">
                            <p:stCondLst>
                              <p:cond delay="5500"/>
                            </p:stCondLst>
                            <p:childTnLst>
                              <p:par>
                                <p:cTn id="17" presetID="22" presetClass="entr" presetSubtype="1" fill="hold" nodeType="after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1000"/>
                                        <p:tgtEl>
                                          <p:spTgt spid="16"/>
                                        </p:tgtEl>
                                      </p:cBhvr>
                                    </p:animEffect>
                                  </p:childTnLst>
                                </p:cTn>
                              </p:par>
                            </p:childTnLst>
                          </p:cTn>
                        </p:par>
                        <p:par>
                          <p:cTn id="20" fill="hold">
                            <p:stCondLst>
                              <p:cond delay="7500"/>
                            </p:stCondLst>
                            <p:childTnLst>
                              <p:par>
                                <p:cTn id="21" presetID="22" presetClass="entr" presetSubtype="1" fill="hold" nodeType="afterEffect">
                                  <p:stCondLst>
                                    <p:cond delay="100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1000"/>
                                        <p:tgtEl>
                                          <p:spTgt spid="20"/>
                                        </p:tgtEl>
                                      </p:cBhvr>
                                    </p:animEffect>
                                  </p:childTnLst>
                                </p:cTn>
                              </p:par>
                            </p:childTnLst>
                          </p:cTn>
                        </p:par>
                        <p:par>
                          <p:cTn id="24" fill="hold">
                            <p:stCondLst>
                              <p:cond delay="9500"/>
                            </p:stCondLst>
                            <p:childTnLst>
                              <p:par>
                                <p:cTn id="25" presetID="22" presetClass="entr" presetSubtype="1" fill="hold" nodeType="afterEffect">
                                  <p:stCondLst>
                                    <p:cond delay="100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1000"/>
                                        <p:tgtEl>
                                          <p:spTgt spid="24"/>
                                        </p:tgtEl>
                                      </p:cBhvr>
                                    </p:animEffect>
                                  </p:childTnLst>
                                </p:cTn>
                              </p:par>
                            </p:childTnLst>
                          </p:cTn>
                        </p:par>
                        <p:par>
                          <p:cTn id="28" fill="hold">
                            <p:stCondLst>
                              <p:cond delay="11500"/>
                            </p:stCondLst>
                            <p:childTnLst>
                              <p:par>
                                <p:cTn id="29" presetID="22" presetClass="entr" presetSubtype="1" fill="hold" nodeType="after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1000"/>
                                        <p:tgtEl>
                                          <p:spTgt spid="28"/>
                                        </p:tgtEl>
                                      </p:cBhvr>
                                    </p:animEffect>
                                  </p:childTnLst>
                                </p:cTn>
                              </p:par>
                            </p:childTnLst>
                          </p:cTn>
                        </p:par>
                        <p:par>
                          <p:cTn id="32" fill="hold">
                            <p:stCondLst>
                              <p:cond delay="13500"/>
                            </p:stCondLst>
                            <p:childTnLst>
                              <p:par>
                                <p:cTn id="33" presetID="22" presetClass="entr" presetSubtype="1" fill="hold" nodeType="afterEffect">
                                  <p:stCondLst>
                                    <p:cond delay="100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1000"/>
                                        <p:tgtEl>
                                          <p:spTgt spid="32"/>
                                        </p:tgtEl>
                                      </p:cBhvr>
                                    </p:animEffect>
                                  </p:childTnLst>
                                </p:cTn>
                              </p:par>
                            </p:childTnLst>
                          </p:cTn>
                        </p:par>
                        <p:par>
                          <p:cTn id="36" fill="hold">
                            <p:stCondLst>
                              <p:cond delay="15500"/>
                            </p:stCondLst>
                            <p:childTnLst>
                              <p:par>
                                <p:cTn id="37" presetID="22" presetClass="entr" presetSubtype="1" fill="hold" nodeType="afterEffect">
                                  <p:stCondLst>
                                    <p:cond delay="100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1000"/>
                                        <p:tgtEl>
                                          <p:spTgt spid="35"/>
                                        </p:tgtEl>
                                      </p:cBhvr>
                                    </p:animEffect>
                                  </p:childTnLst>
                                </p:cTn>
                              </p:par>
                            </p:childTnLst>
                          </p:cTn>
                        </p:par>
                        <p:par>
                          <p:cTn id="40" fill="hold">
                            <p:stCondLst>
                              <p:cond delay="17500"/>
                            </p:stCondLst>
                            <p:childTnLst>
                              <p:par>
                                <p:cTn id="41" presetID="22" presetClass="entr" presetSubtype="1" fill="hold" nodeType="afterEffect">
                                  <p:stCondLst>
                                    <p:cond delay="1000"/>
                                  </p:stCondLst>
                                  <p:childTnLst>
                                    <p:set>
                                      <p:cBhvr>
                                        <p:cTn id="42" dur="1" fill="hold">
                                          <p:stCondLst>
                                            <p:cond delay="0"/>
                                          </p:stCondLst>
                                        </p:cTn>
                                        <p:tgtEl>
                                          <p:spTgt spid="37"/>
                                        </p:tgtEl>
                                        <p:attrNameLst>
                                          <p:attrName>style.visibility</p:attrName>
                                        </p:attrNameLst>
                                      </p:cBhvr>
                                      <p:to>
                                        <p:strVal val="visible"/>
                                      </p:to>
                                    </p:set>
                                    <p:animEffect transition="in" filter="wipe(up)">
                                      <p:cBhvr>
                                        <p:cTn id="43" dur="1000"/>
                                        <p:tgtEl>
                                          <p:spTgt spid="37"/>
                                        </p:tgtEl>
                                      </p:cBhvr>
                                    </p:animEffect>
                                  </p:childTnLst>
                                </p:cTn>
                              </p:par>
                            </p:childTnLst>
                          </p:cTn>
                        </p:par>
                        <p:par>
                          <p:cTn id="44" fill="hold">
                            <p:stCondLst>
                              <p:cond delay="19500"/>
                            </p:stCondLst>
                            <p:childTnLst>
                              <p:par>
                                <p:cTn id="45" presetID="22" presetClass="entr" presetSubtype="1" fill="hold" nodeType="afterEffect">
                                  <p:stCondLst>
                                    <p:cond delay="100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1000"/>
                                        <p:tgtEl>
                                          <p:spTgt spid="39"/>
                                        </p:tgtEl>
                                      </p:cBhvr>
                                    </p:animEffect>
                                  </p:childTnLst>
                                </p:cTn>
                              </p:par>
                            </p:childTnLst>
                          </p:cTn>
                        </p:par>
                        <p:par>
                          <p:cTn id="48" fill="hold">
                            <p:stCondLst>
                              <p:cond delay="21500"/>
                            </p:stCondLst>
                            <p:childTnLst>
                              <p:par>
                                <p:cTn id="49" presetID="22" presetClass="entr" presetSubtype="1" fill="hold" nodeType="afterEffect">
                                  <p:stCondLst>
                                    <p:cond delay="1000"/>
                                  </p:stCondLst>
                                  <p:childTnLst>
                                    <p:set>
                                      <p:cBhvr>
                                        <p:cTn id="50" dur="1" fill="hold">
                                          <p:stCondLst>
                                            <p:cond delay="0"/>
                                          </p:stCondLst>
                                        </p:cTn>
                                        <p:tgtEl>
                                          <p:spTgt spid="43"/>
                                        </p:tgtEl>
                                        <p:attrNameLst>
                                          <p:attrName>style.visibility</p:attrName>
                                        </p:attrNameLst>
                                      </p:cBhvr>
                                      <p:to>
                                        <p:strVal val="visible"/>
                                      </p:to>
                                    </p:set>
                                    <p:animEffect transition="in" filter="wipe(up)">
                                      <p:cBhvr>
                                        <p:cTn id="51" dur="1000"/>
                                        <p:tgtEl>
                                          <p:spTgt spid="43"/>
                                        </p:tgtEl>
                                      </p:cBhvr>
                                    </p:animEffect>
                                  </p:childTnLst>
                                </p:cTn>
                              </p:par>
                            </p:childTnLst>
                          </p:cTn>
                        </p:par>
                        <p:par>
                          <p:cTn id="52" fill="hold">
                            <p:stCondLst>
                              <p:cond delay="23500"/>
                            </p:stCondLst>
                            <p:childTnLst>
                              <p:par>
                                <p:cTn id="53" presetID="22" presetClass="entr" presetSubtype="1" fill="hold" nodeType="afterEffect">
                                  <p:stCondLst>
                                    <p:cond delay="1000"/>
                                  </p:stCondLst>
                                  <p:childTnLst>
                                    <p:set>
                                      <p:cBhvr>
                                        <p:cTn id="54" dur="1" fill="hold">
                                          <p:stCondLst>
                                            <p:cond delay="0"/>
                                          </p:stCondLst>
                                        </p:cTn>
                                        <p:tgtEl>
                                          <p:spTgt spid="45"/>
                                        </p:tgtEl>
                                        <p:attrNameLst>
                                          <p:attrName>style.visibility</p:attrName>
                                        </p:attrNameLst>
                                      </p:cBhvr>
                                      <p:to>
                                        <p:strVal val="visible"/>
                                      </p:to>
                                    </p:set>
                                    <p:animEffect transition="in" filter="wipe(up)">
                                      <p:cBhvr>
                                        <p:cTn id="55" dur="1000"/>
                                        <p:tgtEl>
                                          <p:spTgt spid="45"/>
                                        </p:tgtEl>
                                      </p:cBhvr>
                                    </p:animEffect>
                                  </p:childTnLst>
                                </p:cTn>
                              </p:par>
                            </p:childTnLst>
                          </p:cTn>
                        </p:par>
                        <p:par>
                          <p:cTn id="56" fill="hold">
                            <p:stCondLst>
                              <p:cond delay="25500"/>
                            </p:stCondLst>
                            <p:childTnLst>
                              <p:par>
                                <p:cTn id="57" presetID="22" presetClass="entr" presetSubtype="1" fill="hold" nodeType="afterEffect">
                                  <p:stCondLst>
                                    <p:cond delay="100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8574-C036-224A-ED7A-88115D1410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BF488-CDF9-3B2B-4728-9E80E43F3E92}"/>
              </a:ext>
            </a:extLst>
          </p:cNvPr>
          <p:cNvSpPr>
            <a:spLocks noGrp="1"/>
          </p:cNvSpPr>
          <p:nvPr>
            <p:ph type="title"/>
          </p:nvPr>
        </p:nvSpPr>
        <p:spPr>
          <a:xfrm>
            <a:off x="301625" y="228600"/>
            <a:ext cx="8510588" cy="730135"/>
          </a:xfrm>
        </p:spPr>
        <p:txBody>
          <a:bodyPr/>
          <a:lstStyle/>
          <a:p>
            <a:r>
              <a:rPr lang="en-AU" dirty="0"/>
              <a:t>So what to do?</a:t>
            </a:r>
          </a:p>
        </p:txBody>
      </p:sp>
      <p:sp>
        <p:nvSpPr>
          <p:cNvPr id="3" name="Content Placeholder 2">
            <a:extLst>
              <a:ext uri="{FF2B5EF4-FFF2-40B4-BE49-F238E27FC236}">
                <a16:creationId xmlns:a16="http://schemas.microsoft.com/office/drawing/2014/main" id="{2D38C23A-9ACB-0708-FD32-FD1B59387205}"/>
              </a:ext>
            </a:extLst>
          </p:cNvPr>
          <p:cNvSpPr>
            <a:spLocks noGrp="1"/>
          </p:cNvSpPr>
          <p:nvPr>
            <p:ph idx="1"/>
          </p:nvPr>
        </p:nvSpPr>
        <p:spPr>
          <a:xfrm>
            <a:off x="301625" y="1208116"/>
            <a:ext cx="8540750" cy="5558443"/>
          </a:xfrm>
        </p:spPr>
        <p:txBody>
          <a:bodyPr/>
          <a:lstStyle/>
          <a:p>
            <a:pPr>
              <a:spcBef>
                <a:spcPts val="1200"/>
              </a:spcBef>
            </a:pPr>
            <a:r>
              <a:rPr lang="en-US" sz="2400" b="0" i="0" u="none" strike="noStrike" baseline="0" dirty="0">
                <a:latin typeface="Calibri" panose="020F0502020204030204" pitchFamily="34" charset="0"/>
              </a:rPr>
              <a:t>Encourage those who are concerned to get together and discuss action they can take – form a ‘club’?</a:t>
            </a:r>
          </a:p>
          <a:p>
            <a:pPr>
              <a:spcBef>
                <a:spcPts val="1200"/>
              </a:spcBef>
            </a:pPr>
            <a:r>
              <a:rPr lang="en-US" sz="2400" b="0" i="0" u="none" strike="noStrike" baseline="0" dirty="0">
                <a:latin typeface="Calibri" panose="020F0502020204030204" pitchFamily="34" charset="0"/>
              </a:rPr>
              <a:t>Support those groups with good information</a:t>
            </a:r>
          </a:p>
          <a:p>
            <a:pPr>
              <a:spcBef>
                <a:spcPts val="1200"/>
              </a:spcBef>
            </a:pPr>
            <a:r>
              <a:rPr lang="en-US" sz="2400" b="0" i="0" u="none" strike="noStrike" baseline="0" dirty="0">
                <a:latin typeface="Calibri" panose="020F0502020204030204" pitchFamily="34" charset="0"/>
              </a:rPr>
              <a:t>Talk to whole staff, and individuals, about the issue and the science, get them on side, particularly about – </a:t>
            </a:r>
          </a:p>
          <a:p>
            <a:pPr lvl="1">
              <a:spcBef>
                <a:spcPts val="1200"/>
              </a:spcBef>
            </a:pPr>
            <a:r>
              <a:rPr lang="en-US" sz="2400" b="0" i="0" u="none" strike="noStrike" baseline="0" dirty="0">
                <a:latin typeface="Calibri" panose="020F0502020204030204" pitchFamily="34" charset="0"/>
              </a:rPr>
              <a:t>the basic science of climate change</a:t>
            </a:r>
          </a:p>
          <a:p>
            <a:pPr lvl="1">
              <a:spcBef>
                <a:spcPts val="1200"/>
              </a:spcBef>
            </a:pPr>
            <a:r>
              <a:rPr lang="en-US" sz="2400" b="0" i="0" u="none" strike="noStrike" baseline="0" dirty="0">
                <a:latin typeface="Calibri" panose="020F0502020204030204" pitchFamily="34" charset="0"/>
              </a:rPr>
              <a:t>the consequences of global heating</a:t>
            </a:r>
          </a:p>
          <a:p>
            <a:pPr lvl="1">
              <a:spcBef>
                <a:spcPts val="1200"/>
              </a:spcBef>
            </a:pPr>
            <a:r>
              <a:rPr lang="en-US" sz="2400" b="0" i="0" u="none" strike="noStrike" baseline="0" dirty="0">
                <a:latin typeface="Calibri" panose="020F0502020204030204" pitchFamily="34" charset="0"/>
              </a:rPr>
              <a:t>the dangers of tipping points</a:t>
            </a:r>
          </a:p>
          <a:p>
            <a:pPr lvl="1">
              <a:spcBef>
                <a:spcPts val="1200"/>
              </a:spcBef>
            </a:pPr>
            <a:r>
              <a:rPr lang="en-US" sz="2400" b="0" i="0" u="none" strike="noStrike" baseline="0" dirty="0">
                <a:latin typeface="Calibri" panose="020F0502020204030204" pitchFamily="34" charset="0"/>
              </a:rPr>
              <a:t>the lack of sufficient action from politicians</a:t>
            </a:r>
          </a:p>
          <a:p>
            <a:pPr lvl="1">
              <a:spcBef>
                <a:spcPts val="1200"/>
              </a:spcBef>
            </a:pPr>
            <a:r>
              <a:rPr lang="en-US" sz="2400" b="0" i="0" u="none" strike="noStrike" baseline="0" dirty="0">
                <a:latin typeface="Calibri" panose="020F0502020204030204" pitchFamily="34" charset="0"/>
              </a:rPr>
              <a:t>the misinformation from the Murdoch and other media</a:t>
            </a:r>
          </a:p>
          <a:p>
            <a:pPr lvl="1">
              <a:spcBef>
                <a:spcPts val="1200"/>
              </a:spcBef>
            </a:pPr>
            <a:r>
              <a:rPr lang="en-US" sz="2400" b="0" i="0" u="none" strike="noStrike" baseline="0" dirty="0">
                <a:latin typeface="Calibri" panose="020F0502020204030204" pitchFamily="34" charset="0"/>
              </a:rPr>
              <a:t>getting a guest scientist to talk to</a:t>
            </a:r>
            <a:r>
              <a:rPr lang="en-US" sz="2400" dirty="0">
                <a:latin typeface="Calibri" panose="020F0502020204030204" pitchFamily="34" charset="0"/>
              </a:rPr>
              <a:t> Years 11 &amp; 12</a:t>
            </a:r>
            <a:endParaRPr lang="en-US" sz="2400" b="0" i="0" u="none" strike="noStrike" baseline="0" dirty="0">
              <a:latin typeface="Calibri" panose="020F0502020204030204" pitchFamily="34" charset="0"/>
            </a:endParaRPr>
          </a:p>
        </p:txBody>
      </p:sp>
    </p:spTree>
    <p:extLst>
      <p:ext uri="{BB962C8B-B14F-4D97-AF65-F5344CB8AC3E}">
        <p14:creationId xmlns:p14="http://schemas.microsoft.com/office/powerpoint/2010/main" val="3418680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F3F2-8736-7A63-9FB1-057880B406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AAD5E-9B51-B444-E259-1C5DE17E0311}"/>
              </a:ext>
            </a:extLst>
          </p:cNvPr>
          <p:cNvSpPr>
            <a:spLocks noGrp="1"/>
          </p:cNvSpPr>
          <p:nvPr>
            <p:ph type="title"/>
          </p:nvPr>
        </p:nvSpPr>
        <p:spPr>
          <a:xfrm>
            <a:off x="301625" y="140952"/>
            <a:ext cx="8510588" cy="617873"/>
          </a:xfrm>
        </p:spPr>
        <p:txBody>
          <a:bodyPr/>
          <a:lstStyle/>
          <a:p>
            <a:r>
              <a:rPr lang="en-AU" sz="3600" dirty="0"/>
              <a:t>Some Resources that might be useful</a:t>
            </a:r>
          </a:p>
        </p:txBody>
      </p:sp>
      <p:sp>
        <p:nvSpPr>
          <p:cNvPr id="3" name="Content Placeholder 2">
            <a:extLst>
              <a:ext uri="{FF2B5EF4-FFF2-40B4-BE49-F238E27FC236}">
                <a16:creationId xmlns:a16="http://schemas.microsoft.com/office/drawing/2014/main" id="{415D0B03-D34B-BE98-4096-40D65E001571}"/>
              </a:ext>
            </a:extLst>
          </p:cNvPr>
          <p:cNvSpPr>
            <a:spLocks noGrp="1"/>
          </p:cNvSpPr>
          <p:nvPr>
            <p:ph idx="1"/>
          </p:nvPr>
        </p:nvSpPr>
        <p:spPr>
          <a:xfrm>
            <a:off x="301625" y="1907176"/>
            <a:ext cx="8540750" cy="4191999"/>
          </a:xfrm>
        </p:spPr>
        <p:txBody>
          <a:bodyPr/>
          <a:lstStyle/>
          <a:p>
            <a:pPr>
              <a:spcBef>
                <a:spcPts val="1000"/>
              </a:spcBef>
            </a:pPr>
            <a:r>
              <a:rPr lang="en-AU" dirty="0"/>
              <a:t>The following websites may be of use. I have looked for those which discuss climate change and its’ effects rather than those that concentrate simply on “environment”.</a:t>
            </a:r>
          </a:p>
          <a:p>
            <a:pPr>
              <a:spcBef>
                <a:spcPts val="1000"/>
              </a:spcBef>
            </a:pPr>
            <a:endParaRPr lang="en-AU" dirty="0"/>
          </a:p>
          <a:p>
            <a:pPr>
              <a:spcBef>
                <a:spcPts val="1000"/>
              </a:spcBef>
            </a:pPr>
            <a:r>
              <a:rPr lang="en-AU" dirty="0"/>
              <a:t>Do you have others that could be helpful?</a:t>
            </a:r>
          </a:p>
        </p:txBody>
      </p:sp>
    </p:spTree>
    <p:extLst>
      <p:ext uri="{BB962C8B-B14F-4D97-AF65-F5344CB8AC3E}">
        <p14:creationId xmlns:p14="http://schemas.microsoft.com/office/powerpoint/2010/main" val="248819611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DDD27-A341-AAF0-F907-51CED8C45B06}"/>
            </a:ext>
          </a:extLst>
        </p:cNvPr>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F60BA208-20A2-9EEC-8E0F-7CB5CFA4DCE3}"/>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21292" y="0"/>
            <a:ext cx="4131944" cy="6858000"/>
          </a:xfrm>
          <a:noFill/>
        </p:spPr>
      </p:pic>
      <p:sp>
        <p:nvSpPr>
          <p:cNvPr id="12" name="Content Placeholder 3">
            <a:extLst>
              <a:ext uri="{FF2B5EF4-FFF2-40B4-BE49-F238E27FC236}">
                <a16:creationId xmlns:a16="http://schemas.microsoft.com/office/drawing/2014/main" id="{AADBAA59-9C2A-3819-554E-3CB870EF9FC9}"/>
              </a:ext>
            </a:extLst>
          </p:cNvPr>
          <p:cNvSpPr>
            <a:spLocks noGrp="1"/>
          </p:cNvSpPr>
          <p:nvPr>
            <p:ph sz="half" idx="2"/>
          </p:nvPr>
        </p:nvSpPr>
        <p:spPr>
          <a:xfrm>
            <a:off x="4890764" y="1645920"/>
            <a:ext cx="4131944" cy="4526280"/>
          </a:xfrm>
        </p:spPr>
        <p:txBody>
          <a:bodyPr/>
          <a:lstStyle/>
          <a:p>
            <a:r>
              <a:rPr lang="en-US" dirty="0"/>
              <a:t>The Victorian Climate Action Network has a large number of groups and sites – many may be useful but a lot won’t be.</a:t>
            </a:r>
          </a:p>
          <a:p>
            <a:endParaRPr lang="en-US" dirty="0"/>
          </a:p>
          <a:p>
            <a:endParaRPr lang="en-US" dirty="0"/>
          </a:p>
          <a:p>
            <a:pPr marL="0" indent="0">
              <a:buNone/>
            </a:pPr>
            <a:r>
              <a:rPr lang="en-US" sz="1600" dirty="0"/>
              <a:t>https://vcan.net.au/find-a-group/</a:t>
            </a:r>
          </a:p>
        </p:txBody>
      </p:sp>
      <p:pic>
        <p:nvPicPr>
          <p:cNvPr id="7" name="Picture 6" descr="A list of social media groups&#10;&#10;Description automatically generated">
            <a:extLst>
              <a:ext uri="{FF2B5EF4-FFF2-40B4-BE49-F238E27FC236}">
                <a16:creationId xmlns:a16="http://schemas.microsoft.com/office/drawing/2014/main" id="{0C62B6DD-9D33-88CC-E9B4-F3ABD3B0B1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02" y="0"/>
            <a:ext cx="4996783" cy="4572000"/>
          </a:xfrm>
          <a:prstGeom prst="rect">
            <a:avLst/>
          </a:prstGeom>
        </p:spPr>
      </p:pic>
    </p:spTree>
    <p:extLst>
      <p:ext uri="{BB962C8B-B14F-4D97-AF65-F5344CB8AC3E}">
        <p14:creationId xmlns:p14="http://schemas.microsoft.com/office/powerpoint/2010/main" val="3419853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39F03-1696-8253-D31F-BE3B28EEB6C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C1BEB4-FB1B-2836-7748-414D043E6B5B}"/>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rcRect/>
          <a:stretch/>
        </p:blipFill>
        <p:spPr>
          <a:xfrm>
            <a:off x="121291" y="0"/>
            <a:ext cx="5819695" cy="6858000"/>
          </a:xfrm>
          <a:noFill/>
        </p:spPr>
      </p:pic>
      <p:sp>
        <p:nvSpPr>
          <p:cNvPr id="12" name="Content Placeholder 3">
            <a:extLst>
              <a:ext uri="{FF2B5EF4-FFF2-40B4-BE49-F238E27FC236}">
                <a16:creationId xmlns:a16="http://schemas.microsoft.com/office/drawing/2014/main" id="{CA151DAD-D681-245B-5B3D-0EB5FF91D910}"/>
              </a:ext>
            </a:extLst>
          </p:cNvPr>
          <p:cNvSpPr>
            <a:spLocks noGrp="1"/>
          </p:cNvSpPr>
          <p:nvPr>
            <p:ph sz="half" idx="2"/>
          </p:nvPr>
        </p:nvSpPr>
        <p:spPr>
          <a:xfrm>
            <a:off x="6003689" y="1546642"/>
            <a:ext cx="3074996" cy="4526280"/>
          </a:xfrm>
        </p:spPr>
        <p:txBody>
          <a:bodyPr/>
          <a:lstStyle/>
          <a:p>
            <a:r>
              <a:rPr lang="en-US" dirty="0"/>
              <a:t>Mostly about Environmental Education, but seems to have some climate change relevant material</a:t>
            </a:r>
          </a:p>
        </p:txBody>
      </p:sp>
    </p:spTree>
    <p:extLst>
      <p:ext uri="{BB962C8B-B14F-4D97-AF65-F5344CB8AC3E}">
        <p14:creationId xmlns:p14="http://schemas.microsoft.com/office/powerpoint/2010/main" val="228538230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C2EB-251E-5CB6-E6D1-692EFB1E5A6A}"/>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3998E4A8-96AB-9AD8-18ED-6FD741BF6B01}"/>
              </a:ext>
            </a:extLst>
          </p:cNvPr>
          <p:cNvSpPr>
            <a:spLocks noGrp="1"/>
          </p:cNvSpPr>
          <p:nvPr>
            <p:ph sz="half" idx="2"/>
          </p:nvPr>
        </p:nvSpPr>
        <p:spPr>
          <a:xfrm>
            <a:off x="5548152" y="701475"/>
            <a:ext cx="3595847" cy="5455049"/>
          </a:xfrm>
        </p:spPr>
        <p:txBody>
          <a:bodyPr/>
          <a:lstStyle/>
          <a:p>
            <a:r>
              <a:rPr lang="en-US" dirty="0"/>
              <a:t>Australian Youth Climate Coalition</a:t>
            </a:r>
          </a:p>
          <a:p>
            <a:r>
              <a:rPr lang="en-US" dirty="0"/>
              <a:t>Activity varies somewhat</a:t>
            </a:r>
          </a:p>
          <a:p>
            <a:endParaRPr lang="en-US" dirty="0"/>
          </a:p>
          <a:p>
            <a:endParaRPr lang="en-US" dirty="0"/>
          </a:p>
          <a:p>
            <a:endParaRPr lang="en-US" dirty="0"/>
          </a:p>
          <a:p>
            <a:endParaRPr lang="en-US" dirty="0"/>
          </a:p>
          <a:p>
            <a:endParaRPr lang="en-US" dirty="0"/>
          </a:p>
          <a:p>
            <a:endParaRPr lang="en-US" dirty="0"/>
          </a:p>
          <a:p>
            <a:r>
              <a:rPr lang="en-US" sz="1400" dirty="0">
                <a:hlinkClick r:id="rId3"/>
              </a:rPr>
              <a:t>https://www.switchedonschools.org.au/</a:t>
            </a:r>
            <a:endParaRPr lang="en-US" sz="1400" dirty="0"/>
          </a:p>
          <a:p>
            <a:r>
              <a:rPr lang="en-US" sz="1400" dirty="0">
                <a:hlinkClick r:id="rId4"/>
              </a:rPr>
              <a:t>https://www.aycc.org.au/</a:t>
            </a:r>
            <a:endParaRPr lang="en-US" sz="1400" dirty="0"/>
          </a:p>
          <a:p>
            <a:endParaRPr lang="en-US" sz="1600" dirty="0"/>
          </a:p>
          <a:p>
            <a:endParaRPr lang="en-US" dirty="0"/>
          </a:p>
          <a:p>
            <a:endParaRPr lang="en-US" dirty="0"/>
          </a:p>
          <a:p>
            <a:endParaRPr lang="en-US" dirty="0"/>
          </a:p>
        </p:txBody>
      </p:sp>
      <p:pic>
        <p:nvPicPr>
          <p:cNvPr id="3" name="Picture 2" descr="A screenshot of a website&#10;&#10;Description automatically generated">
            <a:extLst>
              <a:ext uri="{FF2B5EF4-FFF2-40B4-BE49-F238E27FC236}">
                <a16:creationId xmlns:a16="http://schemas.microsoft.com/office/drawing/2014/main" id="{636F1B5E-E5A2-0F17-B264-51B9902649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15" y="0"/>
            <a:ext cx="4278952" cy="6858000"/>
          </a:xfrm>
          <a:prstGeom prst="rect">
            <a:avLst/>
          </a:prstGeom>
        </p:spPr>
      </p:pic>
      <p:pic>
        <p:nvPicPr>
          <p:cNvPr id="4" name="Picture 3" descr="A screenshot of a website&#10;&#10;Description automatically generated">
            <a:extLst>
              <a:ext uri="{FF2B5EF4-FFF2-40B4-BE49-F238E27FC236}">
                <a16:creationId xmlns:a16="http://schemas.microsoft.com/office/drawing/2014/main" id="{5CCB1A40-0EA2-071D-34D4-C46D0692F7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5548153" cy="6858000"/>
          </a:xfrm>
          <a:prstGeom prst="rect">
            <a:avLst/>
          </a:prstGeom>
        </p:spPr>
      </p:pic>
    </p:spTree>
    <p:extLst>
      <p:ext uri="{BB962C8B-B14F-4D97-AF65-F5344CB8AC3E}">
        <p14:creationId xmlns:p14="http://schemas.microsoft.com/office/powerpoint/2010/main" val="309611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3AA40-5215-A8F4-A554-C93A88F1DDAC}"/>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B9EAA549-60AA-92AA-5C93-5C04A372C692}"/>
              </a:ext>
            </a:extLst>
          </p:cNvPr>
          <p:cNvSpPr>
            <a:spLocks noGrp="1"/>
          </p:cNvSpPr>
          <p:nvPr>
            <p:ph sz="half" idx="2"/>
          </p:nvPr>
        </p:nvSpPr>
        <p:spPr>
          <a:xfrm>
            <a:off x="4796681" y="1248809"/>
            <a:ext cx="4282004" cy="4824113"/>
          </a:xfrm>
        </p:spPr>
        <p:txBody>
          <a:bodyPr/>
          <a:lstStyle/>
          <a:p>
            <a:r>
              <a:rPr lang="en-US" dirty="0"/>
              <a:t>The Climate Council is a very good source of information, but doesn’t have much about education</a:t>
            </a:r>
          </a:p>
          <a:p>
            <a:endParaRPr lang="en-US" dirty="0"/>
          </a:p>
          <a:p>
            <a:endParaRPr lang="en-US" dirty="0"/>
          </a:p>
          <a:p>
            <a:endParaRPr lang="en-US" dirty="0"/>
          </a:p>
          <a:p>
            <a:r>
              <a:rPr lang="en-US" sz="1600" dirty="0">
                <a:hlinkClick r:id="rId3"/>
              </a:rPr>
              <a:t>https://www.climatecouncil.org.au/</a:t>
            </a:r>
            <a:endParaRPr lang="en-US" sz="1600" dirty="0"/>
          </a:p>
          <a:p>
            <a:endParaRPr lang="en-US" sz="1600" dirty="0"/>
          </a:p>
        </p:txBody>
      </p:sp>
      <p:pic>
        <p:nvPicPr>
          <p:cNvPr id="6" name="Picture 5" descr="A screenshot of a website&#10;&#10;Description automatically generated">
            <a:extLst>
              <a:ext uri="{FF2B5EF4-FFF2-40B4-BE49-F238E27FC236}">
                <a16:creationId xmlns:a16="http://schemas.microsoft.com/office/drawing/2014/main" id="{E3216C97-FE93-729A-1891-3CA588EA24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723330" cy="6858000"/>
          </a:xfrm>
          <a:prstGeom prst="rect">
            <a:avLst/>
          </a:prstGeom>
        </p:spPr>
      </p:pic>
    </p:spTree>
    <p:extLst>
      <p:ext uri="{BB962C8B-B14F-4D97-AF65-F5344CB8AC3E}">
        <p14:creationId xmlns:p14="http://schemas.microsoft.com/office/powerpoint/2010/main" val="273167924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B8A6F-E715-13DD-F853-8D69FCCA28A0}"/>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0A191058-994D-3A8E-AD74-30F6841094B1}"/>
              </a:ext>
            </a:extLst>
          </p:cNvPr>
          <p:cNvSpPr>
            <a:spLocks noGrp="1"/>
          </p:cNvSpPr>
          <p:nvPr>
            <p:ph sz="half" idx="2"/>
          </p:nvPr>
        </p:nvSpPr>
        <p:spPr>
          <a:xfrm>
            <a:off x="496389" y="4159214"/>
            <a:ext cx="8425542" cy="2612571"/>
          </a:xfrm>
        </p:spPr>
        <p:txBody>
          <a:bodyPr/>
          <a:lstStyle/>
          <a:p>
            <a:r>
              <a:rPr lang="en-US" dirty="0"/>
              <a:t>This looks like a useful resource, lots of links:</a:t>
            </a:r>
          </a:p>
          <a:p>
            <a:r>
              <a:rPr lang="en-US" b="0" i="0" dirty="0">
                <a:effectLst/>
                <a:latin typeface="Gothic A1"/>
              </a:rPr>
              <a:t>“The Climate Change Education Network is a community of allied academics from across Australia who are passionate about climate change education.”</a:t>
            </a:r>
          </a:p>
          <a:p>
            <a:endParaRPr lang="en-US" sz="1600" b="0" i="0" dirty="0">
              <a:effectLst/>
              <a:latin typeface="Gothic A1"/>
            </a:endParaRPr>
          </a:p>
          <a:p>
            <a:r>
              <a:rPr lang="en-US" sz="1600" b="0" i="0" dirty="0">
                <a:effectLst/>
                <a:latin typeface="Gothic A1"/>
              </a:rPr>
              <a:t>https://climatechangeeducation.net.au/climate-change-education-resources/</a:t>
            </a:r>
          </a:p>
          <a:p>
            <a:pPr marL="0" indent="0">
              <a:buNone/>
            </a:pPr>
            <a:endParaRPr lang="en-US" dirty="0"/>
          </a:p>
        </p:txBody>
      </p:sp>
      <p:pic>
        <p:nvPicPr>
          <p:cNvPr id="5" name="Picture 4" descr="A close-up of a network&#10;&#10;Description automatically generated">
            <a:extLst>
              <a:ext uri="{FF2B5EF4-FFF2-40B4-BE49-F238E27FC236}">
                <a16:creationId xmlns:a16="http://schemas.microsoft.com/office/drawing/2014/main" id="{5FB06970-EFDF-FE87-E6FA-72840E6BC7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933148"/>
          </a:xfrm>
          <a:prstGeom prst="rect">
            <a:avLst/>
          </a:prstGeom>
        </p:spPr>
      </p:pic>
    </p:spTree>
    <p:extLst>
      <p:ext uri="{BB962C8B-B14F-4D97-AF65-F5344CB8AC3E}">
        <p14:creationId xmlns:p14="http://schemas.microsoft.com/office/powerpoint/2010/main" val="343957226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69D8-58D7-F4CB-2F3C-0DCB82C781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D106D8-21E3-AE03-3BEA-F769195B215E}"/>
              </a:ext>
            </a:extLst>
          </p:cNvPr>
          <p:cNvSpPr>
            <a:spLocks noGrp="1"/>
          </p:cNvSpPr>
          <p:nvPr>
            <p:ph idx="1"/>
          </p:nvPr>
        </p:nvSpPr>
        <p:spPr>
          <a:xfrm>
            <a:off x="402337" y="5428923"/>
            <a:ext cx="8513190" cy="1177091"/>
          </a:xfrm>
        </p:spPr>
        <p:txBody>
          <a:bodyPr/>
          <a:lstStyle/>
          <a:p>
            <a:r>
              <a:rPr lang="en-US" sz="2000" b="0" i="0" dirty="0">
                <a:effectLst/>
                <a:latin typeface="Noto Sans" panose="020B0502040504020204" pitchFamily="34" charset="0"/>
              </a:rPr>
              <a:t>Nearly half of </a:t>
            </a:r>
            <a:r>
              <a:rPr lang="en-US" sz="2000" b="1" i="0" dirty="0">
                <a:solidFill>
                  <a:srgbClr val="FF0000"/>
                </a:solidFill>
                <a:effectLst/>
                <a:latin typeface="Noto Sans" panose="020B0502040504020204" pitchFamily="34" charset="0"/>
              </a:rPr>
              <a:t>global</a:t>
            </a:r>
            <a:r>
              <a:rPr lang="en-US" sz="2000" b="0" i="0" dirty="0">
                <a:effectLst/>
                <a:latin typeface="Noto Sans" panose="020B0502040504020204" pitchFamily="34" charset="0"/>
              </a:rPr>
              <a:t> youth surveyed (45%) say climate anxiety and distress is affecting their daily lives and functioning</a:t>
            </a:r>
          </a:p>
          <a:p>
            <a:endParaRPr lang="en-AU" sz="1050" dirty="0"/>
          </a:p>
          <a:p>
            <a:r>
              <a:rPr lang="en-AU" sz="1050" dirty="0"/>
              <a:t>https://www.bath.ac.uk/announcements/government-inaction-on-climate-change-linked-to-psychological-distress-in-young-people-new-study/</a:t>
            </a:r>
          </a:p>
        </p:txBody>
      </p:sp>
      <p:pic>
        <p:nvPicPr>
          <p:cNvPr id="5" name="Picture 4" descr="A screenshot of a web page&#10;&#10;Description automatically generated">
            <a:extLst>
              <a:ext uri="{FF2B5EF4-FFF2-40B4-BE49-F238E27FC236}">
                <a16:creationId xmlns:a16="http://schemas.microsoft.com/office/drawing/2014/main" id="{5684D5B9-3088-C007-34D4-83AD06B91A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450"/>
            <a:ext cx="9144000" cy="5357142"/>
          </a:xfrm>
          <a:prstGeom prst="rect">
            <a:avLst/>
          </a:prstGeom>
        </p:spPr>
      </p:pic>
    </p:spTree>
    <p:extLst>
      <p:ext uri="{BB962C8B-B14F-4D97-AF65-F5344CB8AC3E}">
        <p14:creationId xmlns:p14="http://schemas.microsoft.com/office/powerpoint/2010/main" val="421795864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D4A68-BBC7-4D72-8340-DAAEED9F36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9" y="0"/>
            <a:ext cx="9145119" cy="6858000"/>
          </a:xfrm>
          <a:prstGeom prst="rect">
            <a:avLst/>
          </a:prstGeom>
        </p:spPr>
      </p:pic>
      <p:cxnSp>
        <p:nvCxnSpPr>
          <p:cNvPr id="8" name="Straight Connector 7">
            <a:extLst>
              <a:ext uri="{FF2B5EF4-FFF2-40B4-BE49-F238E27FC236}">
                <a16:creationId xmlns:a16="http://schemas.microsoft.com/office/drawing/2014/main" id="{BF345FE7-AB4A-4FC1-7C5E-00DFCC1F4918}"/>
              </a:ext>
            </a:extLst>
          </p:cNvPr>
          <p:cNvCxnSpPr>
            <a:cxnSpLocks/>
          </p:cNvCxnSpPr>
          <p:nvPr/>
        </p:nvCxnSpPr>
        <p:spPr bwMode="auto">
          <a:xfrm flipV="1">
            <a:off x="6463372" y="482367"/>
            <a:ext cx="1829145" cy="2340528"/>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sp>
        <p:nvSpPr>
          <p:cNvPr id="9" name="TextBox 8">
            <a:extLst>
              <a:ext uri="{FF2B5EF4-FFF2-40B4-BE49-F238E27FC236}">
                <a16:creationId xmlns:a16="http://schemas.microsoft.com/office/drawing/2014/main" id="{9DC232BC-AFD2-3ADF-C4C9-E3A219517A53}"/>
              </a:ext>
            </a:extLst>
          </p:cNvPr>
          <p:cNvSpPr txBox="1"/>
          <p:nvPr/>
        </p:nvSpPr>
        <p:spPr>
          <a:xfrm>
            <a:off x="6894285" y="1130079"/>
            <a:ext cx="1367150"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350" b="0" i="1" u="none" strike="noStrike" kern="1200" cap="none" spc="0" normalizeH="0" baseline="0" noProof="0" dirty="0">
                <a:ln>
                  <a:noFill/>
                </a:ln>
                <a:solidFill>
                  <a:srgbClr val="C00000"/>
                </a:solidFill>
                <a:effectLst/>
                <a:uLnTx/>
                <a:uFillTx/>
                <a:latin typeface="Calibri"/>
                <a:ea typeface="+mn-ea"/>
                <a:cs typeface="+mn-cs"/>
              </a:rPr>
              <a:t>El Niños</a:t>
            </a:r>
            <a:endParaRPr kumimoji="0" lang="en-AU" sz="135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0BB3DEC8-7215-A6D0-7F49-34766DBB9E2B}"/>
              </a:ext>
            </a:extLst>
          </p:cNvPr>
          <p:cNvCxnSpPr>
            <a:cxnSpLocks/>
          </p:cNvCxnSpPr>
          <p:nvPr/>
        </p:nvCxnSpPr>
        <p:spPr bwMode="auto">
          <a:xfrm flipV="1">
            <a:off x="6674097" y="973123"/>
            <a:ext cx="1903646" cy="2589396"/>
          </a:xfrm>
          <a:prstGeom prst="line">
            <a:avLst/>
          </a:prstGeom>
          <a:solidFill>
            <a:schemeClr val="accent1"/>
          </a:solidFill>
          <a:ln w="19050" cap="flat" cmpd="sng" algn="ctr">
            <a:solidFill>
              <a:srgbClr val="951B80"/>
            </a:solidFill>
            <a:prstDash val="sysDash"/>
            <a:round/>
            <a:headEnd type="none" w="med" len="med"/>
            <a:tailEnd type="none" w="med" len="med"/>
          </a:ln>
          <a:effectLst/>
        </p:spPr>
      </p:cxnSp>
      <p:sp>
        <p:nvSpPr>
          <p:cNvPr id="10" name="TextBox 9">
            <a:extLst>
              <a:ext uri="{FF2B5EF4-FFF2-40B4-BE49-F238E27FC236}">
                <a16:creationId xmlns:a16="http://schemas.microsoft.com/office/drawing/2014/main" id="{30947F23-9F08-91EE-6A7B-06E69B4658FF}"/>
              </a:ext>
            </a:extLst>
          </p:cNvPr>
          <p:cNvSpPr txBox="1"/>
          <p:nvPr/>
        </p:nvSpPr>
        <p:spPr>
          <a:xfrm>
            <a:off x="7830522" y="2019744"/>
            <a:ext cx="861826"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350" b="0" i="1" u="none" strike="noStrike" kern="1200" cap="none" spc="0" normalizeH="0" baseline="0" noProof="0" dirty="0">
                <a:ln>
                  <a:noFill/>
                </a:ln>
                <a:solidFill>
                  <a:srgbClr val="951B80"/>
                </a:solidFill>
                <a:effectLst/>
                <a:uLnTx/>
                <a:uFillTx/>
                <a:latin typeface="Calibri"/>
                <a:ea typeface="+mn-ea"/>
                <a:cs typeface="+mn-cs"/>
              </a:rPr>
              <a:t>La Niñas</a:t>
            </a:r>
            <a:endParaRPr kumimoji="0" lang="en-AU" sz="1350" b="0" i="0" u="none" strike="noStrike" kern="1200" cap="none" spc="0" normalizeH="0" baseline="0" noProof="0" dirty="0">
              <a:ln>
                <a:noFill/>
              </a:ln>
              <a:solidFill>
                <a:srgbClr val="951B80"/>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F40EF268-7720-29BD-8013-1E917717EE5F}"/>
              </a:ext>
            </a:extLst>
          </p:cNvPr>
          <p:cNvCxnSpPr>
            <a:cxnSpLocks/>
          </p:cNvCxnSpPr>
          <p:nvPr/>
        </p:nvCxnSpPr>
        <p:spPr bwMode="auto">
          <a:xfrm flipV="1">
            <a:off x="7798108" y="520117"/>
            <a:ext cx="815339" cy="1042604"/>
          </a:xfrm>
          <a:prstGeom prst="line">
            <a:avLst/>
          </a:prstGeom>
          <a:ln w="2540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CBE81A7-0C97-7046-1C3E-60F3EDF6CEF4}"/>
              </a:ext>
            </a:extLst>
          </p:cNvPr>
          <p:cNvCxnSpPr/>
          <p:nvPr/>
        </p:nvCxnSpPr>
        <p:spPr>
          <a:xfrm>
            <a:off x="7617204" y="788567"/>
            <a:ext cx="9962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C8130A-42B8-B13F-8AE8-956DFA0714A2}"/>
              </a:ext>
            </a:extLst>
          </p:cNvPr>
          <p:cNvSpPr txBox="1"/>
          <p:nvPr/>
        </p:nvSpPr>
        <p:spPr>
          <a:xfrm>
            <a:off x="8577743" y="558150"/>
            <a:ext cx="6185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a:ea typeface="+mn-ea"/>
                <a:cs typeface="+mn-cs"/>
              </a:rPr>
              <a:t>+1.5</a:t>
            </a:r>
          </a:p>
        </p:txBody>
      </p:sp>
      <p:sp>
        <p:nvSpPr>
          <p:cNvPr id="15" name="TextBox 14">
            <a:extLst>
              <a:ext uri="{FF2B5EF4-FFF2-40B4-BE49-F238E27FC236}">
                <a16:creationId xmlns:a16="http://schemas.microsoft.com/office/drawing/2014/main" id="{0006E02D-5644-2D13-1947-F8FC1B9CBD7E}"/>
              </a:ext>
            </a:extLst>
          </p:cNvPr>
          <p:cNvSpPr txBox="1"/>
          <p:nvPr/>
        </p:nvSpPr>
        <p:spPr>
          <a:xfrm>
            <a:off x="7798108" y="81469"/>
            <a:ext cx="70048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66"/>
                </a:solidFill>
                <a:effectLst/>
                <a:uLnTx/>
                <a:uFillTx/>
                <a:latin typeface="Calibri"/>
                <a:ea typeface="+mn-ea"/>
                <a:cs typeface="+mn-cs"/>
              </a:rPr>
              <a:t>2030</a:t>
            </a:r>
          </a:p>
        </p:txBody>
      </p:sp>
      <p:cxnSp>
        <p:nvCxnSpPr>
          <p:cNvPr id="17" name="Straight Connector 16">
            <a:extLst>
              <a:ext uri="{FF2B5EF4-FFF2-40B4-BE49-F238E27FC236}">
                <a16:creationId xmlns:a16="http://schemas.microsoft.com/office/drawing/2014/main" id="{67C871D5-E5FD-5690-0232-6DF213E12715}"/>
              </a:ext>
            </a:extLst>
          </p:cNvPr>
          <p:cNvCxnSpPr>
            <a:cxnSpLocks/>
          </p:cNvCxnSpPr>
          <p:nvPr/>
        </p:nvCxnSpPr>
        <p:spPr>
          <a:xfrm flipH="1">
            <a:off x="8131572" y="450801"/>
            <a:ext cx="1" cy="6030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61347881"/>
      </p:ext>
    </p:extLst>
  </p:cSld>
  <p:clrMapOvr>
    <a:masterClrMapping/>
  </p:clrMapOvr>
  <p:transition advTm="566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1000"/>
                                        <p:tgtEl>
                                          <p:spTgt spid="14"/>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1500"/>
                                        <p:tgtEl>
                                          <p:spTgt spid="15"/>
                                        </p:tgtEl>
                                      </p:cBhvr>
                                    </p:animEffect>
                                  </p:childTnLst>
                                </p:cTn>
                              </p:par>
                            </p:childTnLst>
                          </p:cTn>
                        </p:par>
                        <p:par>
                          <p:cTn id="39" fill="hold">
                            <p:stCondLst>
                              <p:cond delay="3000"/>
                            </p:stCondLst>
                            <p:childTnLst>
                              <p:par>
                                <p:cTn id="40" presetID="22" presetClass="entr" presetSubtype="1"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6A36D-EB6A-0D44-0306-2318877ECD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7581C-4800-A38B-B540-DAC49B95AF68}"/>
              </a:ext>
            </a:extLst>
          </p:cNvPr>
          <p:cNvSpPr>
            <a:spLocks noGrp="1"/>
          </p:cNvSpPr>
          <p:nvPr>
            <p:ph idx="1"/>
          </p:nvPr>
        </p:nvSpPr>
        <p:spPr>
          <a:xfrm>
            <a:off x="62702" y="5157217"/>
            <a:ext cx="8988677" cy="1616002"/>
          </a:xfrm>
        </p:spPr>
        <p:txBody>
          <a:bodyPr/>
          <a:lstStyle/>
          <a:p>
            <a:r>
              <a:rPr lang="en-US" sz="2000" dirty="0">
                <a:effectLst/>
                <a:latin typeface="Inter"/>
              </a:rPr>
              <a:t>This project</a:t>
            </a:r>
            <a:r>
              <a:rPr lang="en-US" sz="2000" b="0" i="0" dirty="0">
                <a:effectLst/>
                <a:latin typeface="Inter"/>
              </a:rPr>
              <a:t> was created </a:t>
            </a:r>
            <a:r>
              <a:rPr lang="en-US" sz="2000" b="0" i="1" dirty="0">
                <a:effectLst/>
                <a:latin typeface="Inter"/>
              </a:rPr>
              <a:t>with </a:t>
            </a:r>
            <a:r>
              <a:rPr lang="en-US" sz="2000" b="0" i="0" dirty="0">
                <a:effectLst/>
                <a:latin typeface="Inter"/>
              </a:rPr>
              <a:t>and </a:t>
            </a:r>
            <a:r>
              <a:rPr lang="en-US" sz="2000" b="0" i="1" dirty="0">
                <a:effectLst/>
                <a:latin typeface="Inter"/>
              </a:rPr>
              <a:t>for</a:t>
            </a:r>
            <a:r>
              <a:rPr lang="en-US" sz="2000" b="0" i="0" dirty="0">
                <a:effectLst/>
                <a:latin typeface="Inter"/>
              </a:rPr>
              <a:t> young people who are concerned about climate change, along with researchers from the University of Melbourne. </a:t>
            </a:r>
            <a:endParaRPr lang="en-US" sz="1800" b="0" i="0" dirty="0">
              <a:effectLst/>
              <a:latin typeface="Inter"/>
            </a:endParaRPr>
          </a:p>
          <a:p>
            <a:r>
              <a:rPr lang="en-US" sz="1800" i="1" dirty="0">
                <a:latin typeface="Georgia" panose="02040502050405020303" pitchFamily="18" charset="0"/>
              </a:rPr>
              <a:t>“</a:t>
            </a:r>
            <a:r>
              <a:rPr lang="en-US" sz="1800" b="0" i="1" u="none" strike="noStrike" baseline="0" dirty="0">
                <a:latin typeface="Georgia" panose="02040502050405020303" pitchFamily="18" charset="0"/>
              </a:rPr>
              <a:t>The co-designers said young people want opportunities to share these experiences and learn from each other, and for adults to genuinely engage with them”</a:t>
            </a:r>
            <a:endParaRPr lang="en-US" sz="900" b="0" i="1" dirty="0">
              <a:effectLst/>
              <a:latin typeface="Inter"/>
            </a:endParaRPr>
          </a:p>
          <a:p>
            <a:endParaRPr lang="en-AU" sz="2000" dirty="0"/>
          </a:p>
        </p:txBody>
      </p:sp>
      <p:pic>
        <p:nvPicPr>
          <p:cNvPr id="6" name="Picture 5" descr="A cartoon character sitting on a bench&#10;&#10;Description automatically generated">
            <a:extLst>
              <a:ext uri="{FF2B5EF4-FFF2-40B4-BE49-F238E27FC236}">
                <a16:creationId xmlns:a16="http://schemas.microsoft.com/office/drawing/2014/main" id="{AC3BA552-3FD8-708E-9635-64E5885AAC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099433"/>
          </a:xfrm>
          <a:prstGeom prst="rect">
            <a:avLst/>
          </a:prstGeom>
        </p:spPr>
      </p:pic>
      <p:sp>
        <p:nvSpPr>
          <p:cNvPr id="7" name="TextBox 6">
            <a:extLst>
              <a:ext uri="{FF2B5EF4-FFF2-40B4-BE49-F238E27FC236}">
                <a16:creationId xmlns:a16="http://schemas.microsoft.com/office/drawing/2014/main" id="{50AD11B6-C281-8687-2522-0188A4EAD11A}"/>
              </a:ext>
            </a:extLst>
          </p:cNvPr>
          <p:cNvSpPr txBox="1"/>
          <p:nvPr/>
        </p:nvSpPr>
        <p:spPr>
          <a:xfrm>
            <a:off x="5010912" y="6573230"/>
            <a:ext cx="4040467" cy="261610"/>
          </a:xfrm>
          <a:prstGeom prst="rect">
            <a:avLst/>
          </a:prstGeom>
          <a:noFill/>
        </p:spPr>
        <p:txBody>
          <a:bodyPr wrap="square" rtlCol="0">
            <a:spAutoFit/>
          </a:bodyPr>
          <a:lstStyle/>
          <a:p>
            <a:r>
              <a:rPr lang="en-AU" sz="1100" dirty="0"/>
              <a:t>https://climatesuperpowers.org/climate-superpowers</a:t>
            </a:r>
            <a:endParaRPr lang="en-AU" dirty="0"/>
          </a:p>
        </p:txBody>
      </p:sp>
    </p:spTree>
    <p:extLst>
      <p:ext uri="{BB962C8B-B14F-4D97-AF65-F5344CB8AC3E}">
        <p14:creationId xmlns:p14="http://schemas.microsoft.com/office/powerpoint/2010/main" val="154165069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35ACE-8887-3F89-2BAE-44A64C6660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06E993-3A75-9662-8DDE-970E2032A25F}"/>
              </a:ext>
            </a:extLst>
          </p:cNvPr>
          <p:cNvSpPr>
            <a:spLocks noGrp="1"/>
          </p:cNvSpPr>
          <p:nvPr>
            <p:ph idx="1"/>
          </p:nvPr>
        </p:nvSpPr>
        <p:spPr>
          <a:xfrm>
            <a:off x="5376670" y="5601353"/>
            <a:ext cx="3674709" cy="1171865"/>
          </a:xfrm>
        </p:spPr>
        <p:txBody>
          <a:bodyPr/>
          <a:lstStyle/>
          <a:p>
            <a:r>
              <a:rPr lang="en-AU" dirty="0"/>
              <a:t>This</a:t>
            </a:r>
          </a:p>
        </p:txBody>
      </p:sp>
      <p:pic>
        <p:nvPicPr>
          <p:cNvPr id="4" name="Picture 3" descr="A group of cartoon characters&#10;&#10;Description automatically generated">
            <a:extLst>
              <a:ext uri="{FF2B5EF4-FFF2-40B4-BE49-F238E27FC236}">
                <a16:creationId xmlns:a16="http://schemas.microsoft.com/office/drawing/2014/main" id="{ACB80E44-AB05-C201-98F1-4B70F0F0C3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68279314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AF8CE-0B3A-8243-DEC0-029E1C07AB42}"/>
            </a:ext>
          </a:extLst>
        </p:cNvPr>
        <p:cNvGrpSpPr/>
        <p:nvPr/>
      </p:nvGrpSpPr>
      <p:grpSpPr>
        <a:xfrm>
          <a:off x="0" y="0"/>
          <a:ext cx="0" cy="0"/>
          <a:chOff x="0" y="0"/>
          <a:chExt cx="0" cy="0"/>
        </a:xfrm>
      </p:grpSpPr>
      <p:pic>
        <p:nvPicPr>
          <p:cNvPr id="4" name="Picture 3" descr="A person wearing a helmet and holding a banana&#10;&#10;Description automatically generated">
            <a:extLst>
              <a:ext uri="{FF2B5EF4-FFF2-40B4-BE49-F238E27FC236}">
                <a16:creationId xmlns:a16="http://schemas.microsoft.com/office/drawing/2014/main" id="{243E1964-572F-1CB1-B2CB-BA1881394A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582"/>
            <a:ext cx="9144000" cy="5099399"/>
          </a:xfrm>
          <a:prstGeom prst="rect">
            <a:avLst/>
          </a:prstGeom>
        </p:spPr>
      </p:pic>
      <p:sp>
        <p:nvSpPr>
          <p:cNvPr id="6" name="Content Placeholder 5">
            <a:extLst>
              <a:ext uri="{FF2B5EF4-FFF2-40B4-BE49-F238E27FC236}">
                <a16:creationId xmlns:a16="http://schemas.microsoft.com/office/drawing/2014/main" id="{C9A68DE9-DB5A-F972-C436-3AF57BEC5D39}"/>
              </a:ext>
            </a:extLst>
          </p:cNvPr>
          <p:cNvSpPr>
            <a:spLocks noGrp="1"/>
          </p:cNvSpPr>
          <p:nvPr>
            <p:ph idx="1"/>
          </p:nvPr>
        </p:nvSpPr>
        <p:spPr>
          <a:xfrm>
            <a:off x="4950061" y="4653264"/>
            <a:ext cx="3981559" cy="387532"/>
          </a:xfrm>
        </p:spPr>
        <p:txBody>
          <a:bodyPr/>
          <a:lstStyle/>
          <a:p>
            <a:pPr marL="0" indent="0">
              <a:buNone/>
            </a:pPr>
            <a:r>
              <a:rPr lang="en-AU" sz="2000" dirty="0">
                <a:solidFill>
                  <a:schemeClr val="accent6">
                    <a:lumMod val="75000"/>
                  </a:schemeClr>
                </a:solidFill>
              </a:rPr>
              <a:t>Just a few of the many suggestions:</a:t>
            </a:r>
          </a:p>
        </p:txBody>
      </p:sp>
      <p:pic>
        <p:nvPicPr>
          <p:cNvPr id="8" name="Picture 7" descr="A black and yellow rectangle with yellow text&#10;&#10;Description automatically generated">
            <a:extLst>
              <a:ext uri="{FF2B5EF4-FFF2-40B4-BE49-F238E27FC236}">
                <a16:creationId xmlns:a16="http://schemas.microsoft.com/office/drawing/2014/main" id="{03AB41F8-4B57-6044-3DEB-C196BBE4EF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1728" y="5862750"/>
            <a:ext cx="4756394" cy="901746"/>
          </a:xfrm>
          <a:prstGeom prst="rect">
            <a:avLst/>
          </a:prstGeom>
        </p:spPr>
      </p:pic>
      <p:pic>
        <p:nvPicPr>
          <p:cNvPr id="10" name="Picture 9" descr="A black and yellow rectangle with yellow text&#10;&#10;Description automatically generated">
            <a:extLst>
              <a:ext uri="{FF2B5EF4-FFF2-40B4-BE49-F238E27FC236}">
                <a16:creationId xmlns:a16="http://schemas.microsoft.com/office/drawing/2014/main" id="{D2962176-C283-9CF6-7CB4-A47ADDB83C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406" y="5423995"/>
            <a:ext cx="4743694" cy="895396"/>
          </a:xfrm>
          <a:prstGeom prst="rect">
            <a:avLst/>
          </a:prstGeom>
        </p:spPr>
      </p:pic>
      <p:pic>
        <p:nvPicPr>
          <p:cNvPr id="12" name="Picture 11" descr="A black rectangle with yellow text&#10;&#10;Description automatically generated">
            <a:extLst>
              <a:ext uri="{FF2B5EF4-FFF2-40B4-BE49-F238E27FC236}">
                <a16:creationId xmlns:a16="http://schemas.microsoft.com/office/drawing/2014/main" id="{4B7865EB-49CF-3354-E55F-74A2C224949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878" y="5764311"/>
            <a:ext cx="4737343" cy="908097"/>
          </a:xfrm>
          <a:prstGeom prst="rect">
            <a:avLst/>
          </a:prstGeom>
        </p:spPr>
      </p:pic>
      <p:pic>
        <p:nvPicPr>
          <p:cNvPr id="14" name="Picture 13" descr="A screenshot of a black and yellow text&#10;&#10;Description automatically generated">
            <a:extLst>
              <a:ext uri="{FF2B5EF4-FFF2-40B4-BE49-F238E27FC236}">
                <a16:creationId xmlns:a16="http://schemas.microsoft.com/office/drawing/2014/main" id="{B7ECDC84-62D1-24D5-B85C-155B6A5C718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03149" y="5260173"/>
            <a:ext cx="4756394" cy="1371670"/>
          </a:xfrm>
          <a:prstGeom prst="rect">
            <a:avLst/>
          </a:prstGeom>
        </p:spPr>
      </p:pic>
    </p:spTree>
    <p:extLst>
      <p:ext uri="{BB962C8B-B14F-4D97-AF65-F5344CB8AC3E}">
        <p14:creationId xmlns:p14="http://schemas.microsoft.com/office/powerpoint/2010/main" val="4273460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000"/>
                            </p:stCondLst>
                            <p:childTnLst>
                              <p:par>
                                <p:cTn id="9" presetID="2" presetClass="entr" presetSubtype="2"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2C6F2-C838-D8A1-A21C-50858CED34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46283D-8098-026F-387A-55F9479CCA7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2098"/>
            <a:ext cx="9144000" cy="5196580"/>
          </a:xfrm>
          <a:prstGeom prst="rect">
            <a:avLst/>
          </a:prstGeom>
        </p:spPr>
      </p:pic>
      <p:pic>
        <p:nvPicPr>
          <p:cNvPr id="8" name="Picture 7">
            <a:extLst>
              <a:ext uri="{FF2B5EF4-FFF2-40B4-BE49-F238E27FC236}">
                <a16:creationId xmlns:a16="http://schemas.microsoft.com/office/drawing/2014/main" id="{E8743541-B73E-1E09-99E7-029E8B6C323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351728" y="5877778"/>
            <a:ext cx="4756394" cy="871689"/>
          </a:xfrm>
          <a:prstGeom prst="rect">
            <a:avLst/>
          </a:prstGeom>
        </p:spPr>
      </p:pic>
      <p:pic>
        <p:nvPicPr>
          <p:cNvPr id="10" name="Picture 9">
            <a:extLst>
              <a:ext uri="{FF2B5EF4-FFF2-40B4-BE49-F238E27FC236}">
                <a16:creationId xmlns:a16="http://schemas.microsoft.com/office/drawing/2014/main" id="{9CB350FC-7CA8-4CC1-9909-CBAE653EC22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5878" y="4341218"/>
            <a:ext cx="4682426" cy="2464112"/>
          </a:xfrm>
          <a:prstGeom prst="rect">
            <a:avLst/>
          </a:prstGeom>
        </p:spPr>
      </p:pic>
      <p:pic>
        <p:nvPicPr>
          <p:cNvPr id="12" name="Picture 11">
            <a:extLst>
              <a:ext uri="{FF2B5EF4-FFF2-40B4-BE49-F238E27FC236}">
                <a16:creationId xmlns:a16="http://schemas.microsoft.com/office/drawing/2014/main" id="{EFEC52AD-DE8D-5D66-F7AF-86DEA2DA956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35878" y="5866731"/>
            <a:ext cx="4737343" cy="852721"/>
          </a:xfrm>
          <a:prstGeom prst="rect">
            <a:avLst/>
          </a:prstGeom>
        </p:spPr>
      </p:pic>
      <p:pic>
        <p:nvPicPr>
          <p:cNvPr id="14" name="Picture 13">
            <a:extLst>
              <a:ext uri="{FF2B5EF4-FFF2-40B4-BE49-F238E27FC236}">
                <a16:creationId xmlns:a16="http://schemas.microsoft.com/office/drawing/2014/main" id="{2EB4DA01-C9F7-846B-0C83-5FB40BB6BC2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572000" y="5184482"/>
            <a:ext cx="4531002" cy="1502417"/>
          </a:xfrm>
          <a:prstGeom prst="rect">
            <a:avLst/>
          </a:prstGeom>
        </p:spPr>
      </p:pic>
    </p:spTree>
    <p:extLst>
      <p:ext uri="{BB962C8B-B14F-4D97-AF65-F5344CB8AC3E}">
        <p14:creationId xmlns:p14="http://schemas.microsoft.com/office/powerpoint/2010/main" val="2826434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9BA6C035-1EF7-7B4B-E09D-29C5F156F5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31226" cy="6858001"/>
          </a:xfrm>
          <a:prstGeom prst="rect">
            <a:avLst/>
          </a:prstGeom>
        </p:spPr>
      </p:pic>
      <p:sp>
        <p:nvSpPr>
          <p:cNvPr id="2" name="Title 1">
            <a:extLst>
              <a:ext uri="{FF2B5EF4-FFF2-40B4-BE49-F238E27FC236}">
                <a16:creationId xmlns:a16="http://schemas.microsoft.com/office/drawing/2014/main" id="{0CA03C36-C289-0C46-BB9C-AE90063059ED}"/>
              </a:ext>
            </a:extLst>
          </p:cNvPr>
          <p:cNvSpPr>
            <a:spLocks noGrp="1"/>
          </p:cNvSpPr>
          <p:nvPr>
            <p:ph type="title"/>
          </p:nvPr>
        </p:nvSpPr>
        <p:spPr>
          <a:xfrm>
            <a:off x="12774" y="0"/>
            <a:ext cx="3435820" cy="2478024"/>
          </a:xfrm>
        </p:spPr>
        <p:txBody>
          <a:bodyPr/>
          <a:lstStyle/>
          <a:p>
            <a:pPr algn="l"/>
            <a:r>
              <a:rPr lang="en-AU" sz="3200" dirty="0"/>
              <a:t>Well worth a read to see how Climate Superpowers was developed</a:t>
            </a:r>
          </a:p>
        </p:txBody>
      </p:sp>
      <p:pic>
        <p:nvPicPr>
          <p:cNvPr id="5" name="Picture 4" descr="A screenshot of a cartoon&#10;&#10;Description automatically generated">
            <a:extLst>
              <a:ext uri="{FF2B5EF4-FFF2-40B4-BE49-F238E27FC236}">
                <a16:creationId xmlns:a16="http://schemas.microsoft.com/office/drawing/2014/main" id="{CC5862F9-B916-8913-7777-90A4DB8EBC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5864" y="1270000"/>
            <a:ext cx="5723476" cy="5518150"/>
          </a:xfrm>
          <a:prstGeom prst="rect">
            <a:avLst/>
          </a:prstGeom>
        </p:spPr>
      </p:pic>
    </p:spTree>
    <p:extLst>
      <p:ext uri="{BB962C8B-B14F-4D97-AF65-F5344CB8AC3E}">
        <p14:creationId xmlns:p14="http://schemas.microsoft.com/office/powerpoint/2010/main" val="56814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EFB59-D6DC-FB4A-7F9E-0C7B9F50D6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7B0186-7283-CFA3-31F6-0D528F719110}"/>
              </a:ext>
            </a:extLst>
          </p:cNvPr>
          <p:cNvSpPr>
            <a:spLocks noGrp="1"/>
          </p:cNvSpPr>
          <p:nvPr>
            <p:ph idx="1"/>
          </p:nvPr>
        </p:nvSpPr>
        <p:spPr>
          <a:xfrm>
            <a:off x="5726757" y="219457"/>
            <a:ext cx="3324622" cy="6553762"/>
          </a:xfrm>
        </p:spPr>
        <p:txBody>
          <a:bodyPr/>
          <a:lstStyle/>
          <a:p>
            <a:pPr marL="0" indent="0">
              <a:buNone/>
            </a:pPr>
            <a:r>
              <a:rPr lang="en-AU" sz="2800" dirty="0"/>
              <a:t>Climate for Change, or C4C, is a useful organisation which runs “Conversations” in people’s homes. Kids could organise one for their home!</a:t>
            </a:r>
          </a:p>
          <a:p>
            <a:pPr marL="0" indent="0">
              <a:buNone/>
            </a:pPr>
            <a:endParaRPr lang="en-AU" sz="2800" dirty="0"/>
          </a:p>
          <a:p>
            <a:pPr marL="0" indent="0">
              <a:buNone/>
            </a:pPr>
            <a:r>
              <a:rPr lang="en-AU" sz="2800" dirty="0"/>
              <a:t>The website also has useful material including ... </a:t>
            </a:r>
          </a:p>
          <a:p>
            <a:endParaRPr lang="en-AU" dirty="0"/>
          </a:p>
        </p:txBody>
      </p:sp>
      <p:pic>
        <p:nvPicPr>
          <p:cNvPr id="4" name="Picture 3" descr="A screenshot of a website&#10;&#10;Description automatically generated">
            <a:extLst>
              <a:ext uri="{FF2B5EF4-FFF2-40B4-BE49-F238E27FC236}">
                <a16:creationId xmlns:a16="http://schemas.microsoft.com/office/drawing/2014/main" id="{C27320BA-8268-38CF-3131-F9B0BE7AD9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670483" cy="6858000"/>
          </a:xfrm>
          <a:prstGeom prst="rect">
            <a:avLst/>
          </a:prstGeom>
        </p:spPr>
      </p:pic>
    </p:spTree>
    <p:extLst>
      <p:ext uri="{BB962C8B-B14F-4D97-AF65-F5344CB8AC3E}">
        <p14:creationId xmlns:p14="http://schemas.microsoft.com/office/powerpoint/2010/main" val="285215530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DFFF-E935-9DB8-0803-9B7C26FC25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428359-E49C-3321-09A0-BCDC798D2F8A}"/>
              </a:ext>
            </a:extLst>
          </p:cNvPr>
          <p:cNvSpPr>
            <a:spLocks noGrp="1"/>
          </p:cNvSpPr>
          <p:nvPr>
            <p:ph idx="1"/>
          </p:nvPr>
        </p:nvSpPr>
        <p:spPr>
          <a:xfrm>
            <a:off x="5763333" y="1755649"/>
            <a:ext cx="3324622" cy="6553762"/>
          </a:xfrm>
        </p:spPr>
        <p:txBody>
          <a:bodyPr/>
          <a:lstStyle/>
          <a:p>
            <a:pPr marL="0" indent="0">
              <a:buNone/>
            </a:pPr>
            <a:r>
              <a:rPr lang="en-AU" sz="2800" dirty="0"/>
              <a:t>... suggestions for interacting with MPs</a:t>
            </a:r>
          </a:p>
          <a:p>
            <a:pPr marL="0" indent="0">
              <a:buNone/>
            </a:pPr>
            <a:endParaRPr lang="en-AU" sz="2800" dirty="0"/>
          </a:p>
          <a:p>
            <a:pPr marL="0" indent="0">
              <a:buNone/>
            </a:pPr>
            <a:r>
              <a:rPr lang="en-AU" sz="2800" dirty="0"/>
              <a:t>An activity which can help ‘empower’ kids!</a:t>
            </a:r>
          </a:p>
          <a:p>
            <a:pPr marL="0" indent="0">
              <a:buNone/>
            </a:pPr>
            <a:endParaRPr lang="en-AU" sz="2800" dirty="0"/>
          </a:p>
          <a:p>
            <a:pPr marL="0" indent="0">
              <a:buNone/>
            </a:pPr>
            <a:endParaRPr lang="en-AU" sz="2800" dirty="0"/>
          </a:p>
          <a:p>
            <a:pPr marL="0" indent="0">
              <a:buNone/>
            </a:pPr>
            <a:endParaRPr lang="en-AU" sz="2800" dirty="0"/>
          </a:p>
          <a:p>
            <a:pPr marL="0" indent="0">
              <a:buNone/>
            </a:pPr>
            <a:endParaRPr lang="en-AU" sz="2800" dirty="0"/>
          </a:p>
          <a:p>
            <a:pPr marL="0" indent="0">
              <a:buNone/>
            </a:pPr>
            <a:r>
              <a:rPr lang="en-AU" sz="1050" dirty="0">
                <a:hlinkClick r:id="rId2"/>
              </a:rPr>
              <a:t>https://www.climateforchange.org.au/mpegs_resources</a:t>
            </a:r>
            <a:endParaRPr lang="en-AU" sz="1050" dirty="0"/>
          </a:p>
          <a:p>
            <a:pPr marL="0" indent="0">
              <a:buNone/>
            </a:pPr>
            <a:endParaRPr lang="en-AU" sz="1050" dirty="0"/>
          </a:p>
          <a:p>
            <a:endParaRPr lang="en-AU" dirty="0"/>
          </a:p>
        </p:txBody>
      </p:sp>
      <p:pic>
        <p:nvPicPr>
          <p:cNvPr id="4" name="Picture 3">
            <a:extLst>
              <a:ext uri="{FF2B5EF4-FFF2-40B4-BE49-F238E27FC236}">
                <a16:creationId xmlns:a16="http://schemas.microsoft.com/office/drawing/2014/main" id="{645448FF-C431-3E56-F1F6-C0575EE4F6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857"/>
            <a:ext cx="5670483" cy="6852285"/>
          </a:xfrm>
          <a:prstGeom prst="rect">
            <a:avLst/>
          </a:prstGeom>
        </p:spPr>
      </p:pic>
    </p:spTree>
    <p:extLst>
      <p:ext uri="{BB962C8B-B14F-4D97-AF65-F5344CB8AC3E}">
        <p14:creationId xmlns:p14="http://schemas.microsoft.com/office/powerpoint/2010/main" val="409468022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672D-95A6-9DD0-4AE8-93BFE69D4DFD}"/>
              </a:ext>
            </a:extLst>
          </p:cNvPr>
          <p:cNvSpPr>
            <a:spLocks noGrp="1"/>
          </p:cNvSpPr>
          <p:nvPr>
            <p:ph type="title"/>
          </p:nvPr>
        </p:nvSpPr>
        <p:spPr>
          <a:xfrm>
            <a:off x="666925" y="-13136"/>
            <a:ext cx="7475829" cy="1950235"/>
          </a:xfrm>
        </p:spPr>
        <p:txBody>
          <a:bodyPr>
            <a:normAutofit/>
          </a:bodyPr>
          <a:lstStyle/>
          <a:p>
            <a:r>
              <a:rPr lang="en-AU" sz="3600" dirty="0"/>
              <a:t>Looks like we’ve avoided another strong El Niño fortunately </a:t>
            </a:r>
            <a:br>
              <a:rPr lang="en-AU" sz="3600" dirty="0"/>
            </a:br>
            <a:r>
              <a:rPr lang="en-AU" sz="3600" dirty="0"/>
              <a:t>– but watch out for the next one!</a:t>
            </a:r>
          </a:p>
        </p:txBody>
      </p:sp>
      <p:pic>
        <p:nvPicPr>
          <p:cNvPr id="5" name="Content Placeholder 4">
            <a:extLst>
              <a:ext uri="{FF2B5EF4-FFF2-40B4-BE49-F238E27FC236}">
                <a16:creationId xmlns:a16="http://schemas.microsoft.com/office/drawing/2014/main" id="{AAE6DAFE-52C1-2FD5-BE25-F358CEED7AA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0" y="1916864"/>
            <a:ext cx="9144000" cy="3078266"/>
          </a:xfrm>
        </p:spPr>
      </p:pic>
      <p:sp>
        <p:nvSpPr>
          <p:cNvPr id="6" name="TextBox 5">
            <a:extLst>
              <a:ext uri="{FF2B5EF4-FFF2-40B4-BE49-F238E27FC236}">
                <a16:creationId xmlns:a16="http://schemas.microsoft.com/office/drawing/2014/main" id="{2F94FFAB-C75D-1D39-7FBE-B5F385F98626}"/>
              </a:ext>
            </a:extLst>
          </p:cNvPr>
          <p:cNvSpPr txBox="1"/>
          <p:nvPr/>
        </p:nvSpPr>
        <p:spPr>
          <a:xfrm>
            <a:off x="568313" y="5131514"/>
            <a:ext cx="777659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Last La Niña was three years from July 2020 to June 2023  It brought </a:t>
            </a:r>
            <a:r>
              <a:rPr kumimoji="0" lang="en-AU" sz="1800" b="1" i="0" u="none" strike="noStrike" kern="1200" cap="none" spc="0" normalizeH="0" baseline="0" noProof="0" dirty="0">
                <a:ln>
                  <a:noFill/>
                </a:ln>
                <a:solidFill>
                  <a:srgbClr val="FFFFFF"/>
                </a:solidFill>
                <a:effectLst/>
                <a:uLnTx/>
                <a:uFillTx/>
                <a:latin typeface="Calibri"/>
                <a:ea typeface="+mn-ea"/>
                <a:cs typeface="+mn-cs"/>
              </a:rPr>
              <a:t>us</a:t>
            </a:r>
            <a:r>
              <a:rPr kumimoji="0" lang="en-AU" sz="1800" b="0" i="0" u="none" strike="noStrike" kern="1200" cap="none" spc="0" normalizeH="0" baseline="0" noProof="0" dirty="0">
                <a:ln>
                  <a:noFill/>
                </a:ln>
                <a:solidFill>
                  <a:srgbClr val="FFFFFF"/>
                </a:solidFill>
                <a:effectLst/>
                <a:uLnTx/>
                <a:uFillTx/>
                <a:latin typeface="Calibri"/>
                <a:ea typeface="+mn-ea"/>
                <a:cs typeface="+mn-cs"/>
              </a:rPr>
              <a:t> mild weather – but the northern hemisphere was not so lucky!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NB: Previous highs were in El </a:t>
            </a:r>
            <a:r>
              <a:rPr kumimoji="0" lang="en-AU" sz="1800" b="0" i="0" u="none" strike="noStrike" kern="1200" cap="none" spc="0" normalizeH="0" baseline="0" noProof="0" dirty="0" err="1">
                <a:ln>
                  <a:noFill/>
                </a:ln>
                <a:solidFill>
                  <a:srgbClr val="FFFFFF"/>
                </a:solidFill>
                <a:effectLst/>
                <a:uLnTx/>
                <a:uFillTx/>
                <a:latin typeface="Calibri"/>
                <a:ea typeface="+mn-ea"/>
                <a:cs typeface="+mn-cs"/>
              </a:rPr>
              <a:t>Niños</a:t>
            </a:r>
            <a:r>
              <a:rPr kumimoji="0" lang="en-AU" sz="1800" b="0" i="0" u="none" strike="noStrike" kern="1200" cap="none" spc="0" normalizeH="0" baseline="0" noProof="0" dirty="0">
                <a:ln>
                  <a:noFill/>
                </a:ln>
                <a:solidFill>
                  <a:srgbClr val="FFFFFF"/>
                </a:solidFill>
                <a:effectLst/>
                <a:uLnTx/>
                <a:uFillTx/>
                <a:latin typeface="Calibri"/>
                <a:ea typeface="+mn-ea"/>
                <a:cs typeface="+mn-cs"/>
              </a:rPr>
              <a:t> 1998 and 2016 … and 2023!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3A7A8857-A62C-D1E6-7BE5-CE336351D586}"/>
              </a:ext>
            </a:extLst>
          </p:cNvPr>
          <p:cNvSpPr txBox="1"/>
          <p:nvPr/>
        </p:nvSpPr>
        <p:spPr>
          <a:xfrm>
            <a:off x="5459786" y="4340194"/>
            <a:ext cx="6527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Calibri"/>
                <a:ea typeface="+mn-ea"/>
                <a:cs typeface="+mn-cs"/>
              </a:rPr>
              <a:t>1998</a:t>
            </a:r>
          </a:p>
        </p:txBody>
      </p:sp>
      <p:sp>
        <p:nvSpPr>
          <p:cNvPr id="10" name="TextBox 9">
            <a:extLst>
              <a:ext uri="{FF2B5EF4-FFF2-40B4-BE49-F238E27FC236}">
                <a16:creationId xmlns:a16="http://schemas.microsoft.com/office/drawing/2014/main" id="{1AE49143-4751-335B-C543-13CED8D58063}"/>
              </a:ext>
            </a:extLst>
          </p:cNvPr>
          <p:cNvSpPr txBox="1"/>
          <p:nvPr/>
        </p:nvSpPr>
        <p:spPr>
          <a:xfrm>
            <a:off x="7490011" y="4110705"/>
            <a:ext cx="6527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C00000"/>
                </a:solidFill>
                <a:effectLst/>
                <a:uLnTx/>
                <a:uFillTx/>
                <a:latin typeface="Calibri"/>
                <a:ea typeface="+mn-ea"/>
                <a:cs typeface="+mn-cs"/>
              </a:rPr>
              <a:t>2016</a:t>
            </a:r>
          </a:p>
        </p:txBody>
      </p:sp>
    </p:spTree>
    <p:extLst>
      <p:ext uri="{BB962C8B-B14F-4D97-AF65-F5344CB8AC3E}">
        <p14:creationId xmlns:p14="http://schemas.microsoft.com/office/powerpoint/2010/main" val="995690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AE1C-93B4-5637-35C9-70A96688E5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BD0CF4-4ECF-153D-5987-47095F5081B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14792"/>
            <a:ext cx="9143999" cy="6400799"/>
          </a:xfrm>
          <a:prstGeom prst="rect">
            <a:avLst/>
          </a:prstGeom>
        </p:spPr>
      </p:pic>
    </p:spTree>
    <p:extLst>
      <p:ext uri="{BB962C8B-B14F-4D97-AF65-F5344CB8AC3E}">
        <p14:creationId xmlns:p14="http://schemas.microsoft.com/office/powerpoint/2010/main" val="15234952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Content Placeholder 9" descr="PhanTempsComb2b.jpg"/>
          <p:cNvPicPr>
            <a:picLocks noGrp="1" noChangeAspect="1"/>
          </p:cNvPicPr>
          <p:nvPr>
            <p:ph idx="4294967295"/>
          </p:nvPr>
        </p:nvPicPr>
        <p:blipFill>
          <a:blip r:embed="rId5" cstate="screen"/>
          <a:stretch>
            <a:fillRect/>
          </a:stretch>
        </p:blipFill>
        <p:spPr>
          <a:xfrm>
            <a:off x="180975" y="981075"/>
            <a:ext cx="8963025" cy="5688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bwMode="auto">
          <a:xfrm>
            <a:off x="4315490" y="908720"/>
            <a:ext cx="5004048" cy="5832648"/>
          </a:xfrm>
          <a:prstGeom prst="rect">
            <a:avLst/>
          </a:prstGeom>
          <a:solidFill>
            <a:srgbClr val="000086"/>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bwMode="auto">
          <a:xfrm>
            <a:off x="6084168" y="908720"/>
            <a:ext cx="3212232" cy="5832648"/>
          </a:xfrm>
          <a:prstGeom prst="rect">
            <a:avLst/>
          </a:prstGeom>
          <a:solidFill>
            <a:srgbClr val="000086"/>
          </a:solidFill>
          <a:ln w="25400" cap="flat" cmpd="sng" algn="ctr">
            <a:solidFill>
              <a:srgbClr val="00008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5" name="Rectangle 2"/>
          <p:cNvSpPr txBox="1">
            <a:spLocks noRot="1" noChangeArrowheads="1"/>
          </p:cNvSpPr>
          <p:nvPr/>
        </p:nvSpPr>
        <p:spPr bwMode="auto">
          <a:xfrm>
            <a:off x="323850" y="188913"/>
            <a:ext cx="8510588" cy="575792"/>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rPr>
              <a:t>Looking at the past – the big picture</a:t>
            </a:r>
          </a:p>
        </p:txBody>
      </p:sp>
      <p:sp>
        <p:nvSpPr>
          <p:cNvPr id="7" name="Rounded Rectangular Callout 6"/>
          <p:cNvSpPr/>
          <p:nvPr/>
        </p:nvSpPr>
        <p:spPr bwMode="auto">
          <a:xfrm>
            <a:off x="7452320" y="2276872"/>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29ABA8">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Holocene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10,000 yrs of stable climate</a:t>
            </a:r>
          </a:p>
        </p:txBody>
      </p:sp>
      <p:grpSp>
        <p:nvGrpSpPr>
          <p:cNvPr id="2" name="Group 17"/>
          <p:cNvGrpSpPr/>
          <p:nvPr/>
        </p:nvGrpSpPr>
        <p:grpSpPr>
          <a:xfrm>
            <a:off x="7992380" y="3424539"/>
            <a:ext cx="936104" cy="369332"/>
            <a:chOff x="7956376" y="3367383"/>
            <a:chExt cx="936104" cy="369332"/>
          </a:xfrm>
        </p:grpSpPr>
        <p:sp>
          <p:nvSpPr>
            <p:cNvPr id="9" name="Up Arrow 8"/>
            <p:cNvSpPr/>
            <p:nvPr/>
          </p:nvSpPr>
          <p:spPr bwMode="auto">
            <a:xfrm>
              <a:off x="8676456" y="3511398"/>
              <a:ext cx="216024" cy="205633"/>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+3</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grpSp>
        <p:nvGrpSpPr>
          <p:cNvPr id="3" name="Group 16"/>
          <p:cNvGrpSpPr/>
          <p:nvPr/>
        </p:nvGrpSpPr>
        <p:grpSpPr>
          <a:xfrm>
            <a:off x="7996714" y="3768258"/>
            <a:ext cx="936104" cy="432048"/>
            <a:chOff x="7956376" y="3717032"/>
            <a:chExt cx="936104" cy="432048"/>
          </a:xfrm>
        </p:grpSpPr>
        <p:sp>
          <p:nvSpPr>
            <p:cNvPr id="8" name="Up Arrow 7"/>
            <p:cNvSpPr/>
            <p:nvPr/>
          </p:nvSpPr>
          <p:spPr bwMode="auto">
            <a:xfrm>
              <a:off x="8676456" y="3789040"/>
              <a:ext cx="216024" cy="360040"/>
            </a:xfrm>
            <a:prstGeom prst="upArrow">
              <a:avLst/>
            </a:prstGeom>
            <a:solidFill>
              <a:srgbClr val="FF9966"/>
            </a:solidFill>
            <a:ln w="635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p:cNvSpPr txBox="1"/>
            <p:nvPr/>
          </p:nvSpPr>
          <p:spPr>
            <a:xfrm>
              <a:off x="7956376" y="3717032"/>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sp>
        <p:nvSpPr>
          <p:cNvPr id="13" name="Right Arrow 12"/>
          <p:cNvSpPr/>
          <p:nvPr/>
        </p:nvSpPr>
        <p:spPr bwMode="auto">
          <a:xfrm>
            <a:off x="7014882" y="5373216"/>
            <a:ext cx="1805590"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Rounded MT Bold" pitchFamily="34" charset="0"/>
                <a:ea typeface="+mn-ea"/>
                <a:cs typeface="+mn-cs"/>
              </a:rPr>
              <a:t> Human civilisation</a:t>
            </a:r>
          </a:p>
        </p:txBody>
      </p:sp>
      <p:grpSp>
        <p:nvGrpSpPr>
          <p:cNvPr id="21" name="Group 20"/>
          <p:cNvGrpSpPr/>
          <p:nvPr/>
        </p:nvGrpSpPr>
        <p:grpSpPr>
          <a:xfrm>
            <a:off x="8140370" y="3819484"/>
            <a:ext cx="743146" cy="401604"/>
            <a:chOff x="8144852" y="3819484"/>
            <a:chExt cx="743146" cy="401604"/>
          </a:xfrm>
        </p:grpSpPr>
        <p:sp>
          <p:nvSpPr>
            <p:cNvPr id="18" name="Down Arrow 17"/>
            <p:cNvSpPr/>
            <p:nvPr/>
          </p:nvSpPr>
          <p:spPr bwMode="auto">
            <a:xfrm flipV="1">
              <a:off x="8815990" y="4005064"/>
              <a:ext cx="72008" cy="216024"/>
            </a:xfrm>
            <a:prstGeom prst="down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TextBox 18"/>
            <p:cNvSpPr txBox="1"/>
            <p:nvPr/>
          </p:nvSpPr>
          <p:spPr>
            <a:xfrm>
              <a:off x="8144852" y="3819484"/>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+1</a:t>
              </a:r>
              <a:r>
                <a:rPr kumimoji="0" lang="en-AU" sz="18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o</a:t>
              </a:r>
              <a:r>
                <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C</a:t>
              </a:r>
            </a:p>
          </p:txBody>
        </p:sp>
      </p:grpSp>
      <p:sp>
        <p:nvSpPr>
          <p:cNvPr id="15" name="Rounded Rectangular Callout 14"/>
          <p:cNvSpPr/>
          <p:nvPr/>
        </p:nvSpPr>
        <p:spPr bwMode="auto">
          <a:xfrm>
            <a:off x="7308304" y="4581128"/>
            <a:ext cx="1152128" cy="360040"/>
          </a:xfrm>
          <a:prstGeom prst="wedgeRoundRectCallout">
            <a:avLst>
              <a:gd name="adj1" fmla="val 60240"/>
              <a:gd name="adj2" fmla="val -116568"/>
              <a:gd name="adj3" fmla="val 16667"/>
            </a:avLst>
          </a:prstGeom>
          <a:solidFill>
            <a:srgbClr val="F07070"/>
          </a:solidFill>
          <a:ln w="63500" cap="flat" cmpd="sng" algn="ctr">
            <a:solidFill>
              <a:schemeClr val="accent5">
                <a:lumMod val="25000"/>
              </a:schemeClr>
            </a:solidFill>
            <a:prstDash val="solid"/>
            <a:round/>
            <a:headEnd type="none" w="med" len="med"/>
            <a:tailEnd type="none" w="med" len="med"/>
          </a:ln>
          <a:effectLst/>
        </p:spPr>
        <p:txBody>
          <a:bodyPr vert="horz" wrap="square" lIns="36000" tIns="3600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B8E2FF">
                    <a:lumMod val="25000"/>
                  </a:srgbClr>
                </a:solidFill>
                <a:effectLst>
                  <a:outerShdw blurRad="38100" dist="38100" dir="2700000" algn="tl">
                    <a:srgbClr val="000000">
                      <a:alpha val="43137"/>
                    </a:srgbClr>
                  </a:outerShdw>
                </a:effectLst>
                <a:uLnTx/>
                <a:uFillTx/>
                <a:latin typeface="Arial Rounded MT Bold" pitchFamily="34" charset="0"/>
                <a:ea typeface="+mn-ea"/>
                <a:cs typeface="+mn-cs"/>
              </a:rPr>
              <a:t>LIA &amp; </a:t>
            </a:r>
            <a:r>
              <a:rPr kumimoji="0" lang="en-AU"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MWP</a:t>
            </a:r>
            <a:endParaRPr kumimoji="0" lang="en-AU" sz="1400" b="0" i="0" u="none" strike="noStrike" kern="1200" cap="none" spc="0" normalizeH="0" baseline="0" noProof="0" dirty="0">
              <a:ln>
                <a:noFill/>
              </a:ln>
              <a:solidFill>
                <a:srgbClr val="C00000"/>
              </a:solidFill>
              <a:effectLst/>
              <a:uLnTx/>
              <a:uFillTx/>
              <a:latin typeface="Arial Rounded MT Bold" pitchFamily="34" charset="0"/>
              <a:ea typeface="+mn-ea"/>
              <a:cs typeface="+mn-cs"/>
            </a:endParaRPr>
          </a:p>
        </p:txBody>
      </p:sp>
      <p:sp>
        <p:nvSpPr>
          <p:cNvPr id="20" name="Rounded Rectangular Callout 19"/>
          <p:cNvSpPr/>
          <p:nvPr/>
        </p:nvSpPr>
        <p:spPr bwMode="auto">
          <a:xfrm>
            <a:off x="5724128" y="2276872"/>
            <a:ext cx="1656184" cy="1008112"/>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010199">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LIG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~280ppm 125,000 yr ago About  +1</a:t>
            </a:r>
            <a:r>
              <a:rPr kumimoji="0" lang="en-AU" sz="1400" b="0" i="0" u="none" strike="noStrike" kern="1200" cap="none" spc="0" normalizeH="0" baseline="30000" noProof="0" dirty="0">
                <a:ln>
                  <a:noFill/>
                </a:ln>
                <a:solidFill>
                  <a:srgbClr val="000000"/>
                </a:solidFill>
                <a:effectLst/>
                <a:uLnTx/>
                <a:uFillTx/>
                <a:latin typeface="Arial Rounded MT Bold" pitchFamily="34" charset="0"/>
                <a:ea typeface="+mn-ea"/>
                <a:cs typeface="+mn-cs"/>
              </a:rPr>
              <a:t>o</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~8m higher</a:t>
            </a:r>
          </a:p>
        </p:txBody>
      </p:sp>
      <p:sp>
        <p:nvSpPr>
          <p:cNvPr id="4" name="Rounded Rectangular Callout 3"/>
          <p:cNvSpPr/>
          <p:nvPr/>
        </p:nvSpPr>
        <p:spPr bwMode="auto">
          <a:xfrm>
            <a:off x="4211960" y="2204864"/>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Pliocene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 ~400ppm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levels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~30 m higher </a:t>
            </a:r>
          </a:p>
        </p:txBody>
      </p:sp>
    </p:spTree>
    <p:custDataLst>
      <p:tags r:id="rId1"/>
    </p:custDataLst>
    <p:extLst>
      <p:ext uri="{BB962C8B-B14F-4D97-AF65-F5344CB8AC3E}">
        <p14:creationId xmlns:p14="http://schemas.microsoft.com/office/powerpoint/2010/main" val="979514624"/>
      </p:ext>
    </p:extLst>
  </p:cSld>
  <p:clrMapOvr>
    <a:masterClrMapping/>
  </p:clrMapOvr>
  <p:transition advTm="1192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1+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1+ppt_w/2"/>
                                          </p:val>
                                        </p:tav>
                                      </p:tavLst>
                                    </p:anim>
                                    <p:anim calcmode="lin" valueType="num">
                                      <p:cBhvr additive="base">
                                        <p:cTn id="13" dur="500"/>
                                        <p:tgtEl>
                                          <p:spTgt spid="17"/>
                                        </p:tgtEl>
                                        <p:attrNameLst>
                                          <p:attrName>ppt_y</p:attrName>
                                        </p:attrNameLst>
                                      </p:cBhvr>
                                      <p:tavLst>
                                        <p:tav tm="0">
                                          <p:val>
                                            <p:strVal val="ppt_y"/>
                                          </p:val>
                                        </p:tav>
                                        <p:tav tm="100000">
                                          <p:val>
                                            <p:strVal val="ppt_y"/>
                                          </p:val>
                                        </p:tav>
                                      </p:tavLst>
                                    </p:anim>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500"/>
                            </p:stCondLst>
                            <p:childTnLst>
                              <p:par>
                                <p:cTn id="20" presetID="2" presetClass="entr" presetSubtype="2"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2"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1+#ppt_w/2"/>
                                          </p:val>
                                        </p:tav>
                                        <p:tav tm="100000">
                                          <p:val>
                                            <p:strVal val="#ppt_x"/>
                                          </p:val>
                                        </p:tav>
                                      </p:tavLst>
                                    </p:anim>
                                    <p:anim calcmode="lin" valueType="num">
                                      <p:cBhvr additive="base">
                                        <p:cTn id="55" dur="500" fill="hold"/>
                                        <p:tgtEl>
                                          <p:spTgt spid="4"/>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ID="2" presetClass="entr" presetSubtype="4" fill="hold" nodeType="afterEffect">
                                  <p:stCondLst>
                                    <p:cond delay="50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7" grpId="0" animBg="1"/>
      <p:bldP spid="13" grpId="0" animBg="1"/>
      <p:bldP spid="15" grpId="0" animBg="1"/>
      <p:bldP spid="20"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3|6.1"/>
</p:tagLst>
</file>

<file path=ppt/tags/tag2.xml><?xml version="1.0" encoding="utf-8"?>
<p:tagLst xmlns:a="http://schemas.openxmlformats.org/drawingml/2006/main" xmlns:r="http://schemas.openxmlformats.org/officeDocument/2006/relationships" xmlns:p="http://schemas.openxmlformats.org/presentationml/2006/main">
  <p:tag name="TIMING" val="|30.3"/>
</p:tagLst>
</file>

<file path=ppt/theme/theme1.xml><?xml version="1.0" encoding="utf-8"?>
<a:theme xmlns:a="http://schemas.openxmlformats.org/drawingml/2006/main" name="20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1510</TotalTime>
  <Words>4916</Words>
  <Application>Microsoft Office PowerPoint</Application>
  <PresentationFormat>On-screen Show (4:3)</PresentationFormat>
  <Paragraphs>335</Paragraphs>
  <Slides>66</Slides>
  <Notes>42</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66</vt:i4>
      </vt:variant>
    </vt:vector>
  </HeadingPairs>
  <TitlesOfParts>
    <vt:vector size="91" baseType="lpstr">
      <vt:lpstr>Arial</vt:lpstr>
      <vt:lpstr>Arial Rounded MT Bold</vt:lpstr>
      <vt:lpstr>Calibri</vt:lpstr>
      <vt:lpstr>Century</vt:lpstr>
      <vt:lpstr>ElsevierGulliver</vt:lpstr>
      <vt:lpstr>ElsevierSans</vt:lpstr>
      <vt:lpstr>Georgia</vt:lpstr>
      <vt:lpstr>Gothic A1</vt:lpstr>
      <vt:lpstr>inherit</vt:lpstr>
      <vt:lpstr>Inter</vt:lpstr>
      <vt:lpstr>Libre Baskerville</vt:lpstr>
      <vt:lpstr>Lucida Handwriting</vt:lpstr>
      <vt:lpstr>Montserrat</vt:lpstr>
      <vt:lpstr>MyriadPro-Bold</vt:lpstr>
      <vt:lpstr>MyriadPro-Semibold</vt:lpstr>
      <vt:lpstr>noto sans</vt:lpstr>
      <vt:lpstr>PT Sans</vt:lpstr>
      <vt:lpstr>ScalaLancetPro</vt:lpstr>
      <vt:lpstr>Shaker 2 Lancet</vt:lpstr>
      <vt:lpstr>STIX-Bold</vt:lpstr>
      <vt:lpstr>TimesNewRomanPS-BoldMT</vt:lpstr>
      <vt:lpstr>TimesNewRomanPS-ItalicMT</vt:lpstr>
      <vt:lpstr>var(--awb-text-font-family)</vt:lpstr>
      <vt:lpstr>Wingdings</vt:lpstr>
      <vt:lpstr>20_Clouds</vt:lpstr>
      <vt:lpstr>Climate Change in Education</vt:lpstr>
      <vt:lpstr>PowerPoint Presentation</vt:lpstr>
      <vt:lpstr>PowerPoint Presentation</vt:lpstr>
      <vt:lpstr>PowerPoint Presentation</vt:lpstr>
      <vt:lpstr>PowerPoint Presentation</vt:lpstr>
      <vt:lpstr>PowerPoint Presentation</vt:lpstr>
      <vt:lpstr>Looks like we’ve avoided another strong El Niño fortunately  – but watch out for the next one!</vt:lpstr>
      <vt:lpstr>PowerPoint Presentation</vt:lpstr>
      <vt:lpstr>PowerPoint Presentation</vt:lpstr>
      <vt:lpstr>Climate Change</vt:lpstr>
      <vt:lpstr>PowerPoint Presentation</vt:lpstr>
      <vt:lpstr>PowerPoint Presentation</vt:lpstr>
      <vt:lpstr>PowerPoint Presentation</vt:lpstr>
      <vt:lpstr>A valuable resource on the danger of tipping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have some of the best potential for solar power in the world!</vt:lpstr>
      <vt:lpstr>PowerPoint Presentation</vt:lpstr>
      <vt:lpstr>PowerPoint Presentation</vt:lpstr>
      <vt:lpstr>PowerPoint Presentation</vt:lpstr>
      <vt:lpstr>PowerPoint Presentation</vt:lpstr>
      <vt:lpstr>PowerPoint Presentation</vt:lpstr>
      <vt:lpstr>New developments in H2 power</vt:lpstr>
      <vt:lpstr>Don’t complain about China!</vt:lpstr>
      <vt:lpstr>PowerPoint Presentation</vt:lpstr>
      <vt:lpstr>PowerPoint Presentation</vt:lpstr>
      <vt:lpstr>PowerPoint Presentation</vt:lpstr>
      <vt:lpstr>PowerPoint Presentation</vt:lpstr>
      <vt:lpstr>PowerPoint Presentation</vt:lpstr>
      <vt:lpstr>So what’s happening in education</vt:lpstr>
      <vt:lpstr>From Children and Climate Change:</vt:lpstr>
      <vt:lpstr>From Children and Climate Change:</vt:lpstr>
      <vt:lpstr>From Children and Climate Change:</vt:lpstr>
      <vt:lpstr>From Children and Climate Change:</vt:lpstr>
      <vt:lpstr>From Children and Climate Change:</vt:lpstr>
      <vt:lpstr>So how do we deal with these different approaches?</vt:lpstr>
      <vt:lpstr>PowerPoint Presentation</vt:lpstr>
      <vt:lpstr>A Systematic Review of Climate Change Education:  Giving Children and Young People a ‘Voice’ and a ‘Hand’  in redressing Climate Change</vt:lpstr>
      <vt:lpstr>A “must have” for all school libraries</vt:lpstr>
      <vt:lpstr>PowerPoint Presentation</vt:lpstr>
      <vt:lpstr>So what to do?</vt:lpstr>
      <vt:lpstr>Some Resources that might be useful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worth a read to see how Climate Superpowers was developed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in Education</dc:title>
  <dc:creator>Keith Burrows</dc:creator>
  <cp:lastModifiedBy>Keith Burrows</cp:lastModifiedBy>
  <cp:revision>11</cp:revision>
  <dcterms:created xsi:type="dcterms:W3CDTF">2024-02-19T04:26:44Z</dcterms:created>
  <dcterms:modified xsi:type="dcterms:W3CDTF">2024-02-23T00:50:02Z</dcterms:modified>
</cp:coreProperties>
</file>